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9" r:id="rId1"/>
  </p:sldMasterIdLst>
  <p:notesMasterIdLst>
    <p:notesMasterId r:id="rId26"/>
  </p:notesMasterIdLst>
  <p:sldIdLst>
    <p:sldId id="256" r:id="rId2"/>
    <p:sldId id="261" r:id="rId3"/>
    <p:sldId id="273" r:id="rId4"/>
    <p:sldId id="257" r:id="rId5"/>
    <p:sldId id="258" r:id="rId6"/>
    <p:sldId id="259" r:id="rId7"/>
    <p:sldId id="262" r:id="rId8"/>
    <p:sldId id="263" r:id="rId9"/>
    <p:sldId id="264" r:id="rId10"/>
    <p:sldId id="265" r:id="rId11"/>
    <p:sldId id="285" r:id="rId12"/>
    <p:sldId id="266" r:id="rId13"/>
    <p:sldId id="284" r:id="rId14"/>
    <p:sldId id="267" r:id="rId15"/>
    <p:sldId id="269" r:id="rId16"/>
    <p:sldId id="283" r:id="rId17"/>
    <p:sldId id="280" r:id="rId18"/>
    <p:sldId id="282" r:id="rId19"/>
    <p:sldId id="281" r:id="rId20"/>
    <p:sldId id="275" r:id="rId21"/>
    <p:sldId id="274" r:id="rId22"/>
    <p:sldId id="276" r:id="rId23"/>
    <p:sldId id="277" r:id="rId24"/>
    <p:sldId id="271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7029" autoAdjust="0"/>
  </p:normalViewPr>
  <p:slideViewPr>
    <p:cSldViewPr snapToGrid="0">
      <p:cViewPr varScale="1">
        <p:scale>
          <a:sx n="52" d="100"/>
          <a:sy n="52" d="100"/>
        </p:scale>
        <p:origin x="1136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sv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svg"/><Relationship Id="rId1" Type="http://schemas.openxmlformats.org/officeDocument/2006/relationships/image" Target="../media/image24.png"/><Relationship Id="rId6" Type="http://schemas.openxmlformats.org/officeDocument/2006/relationships/image" Target="../media/image29.svg"/><Relationship Id="rId5" Type="http://schemas.openxmlformats.org/officeDocument/2006/relationships/image" Target="../media/image28.png"/><Relationship Id="rId10" Type="http://schemas.openxmlformats.org/officeDocument/2006/relationships/image" Target="../media/image33.svg"/><Relationship Id="rId4" Type="http://schemas.openxmlformats.org/officeDocument/2006/relationships/image" Target="../media/image27.svg"/><Relationship Id="rId9" Type="http://schemas.openxmlformats.org/officeDocument/2006/relationships/image" Target="../media/image32.pn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sv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svg"/><Relationship Id="rId1" Type="http://schemas.openxmlformats.org/officeDocument/2006/relationships/image" Target="../media/image24.png"/><Relationship Id="rId6" Type="http://schemas.openxmlformats.org/officeDocument/2006/relationships/image" Target="../media/image29.svg"/><Relationship Id="rId5" Type="http://schemas.openxmlformats.org/officeDocument/2006/relationships/image" Target="../media/image28.png"/><Relationship Id="rId10" Type="http://schemas.openxmlformats.org/officeDocument/2006/relationships/image" Target="../media/image33.svg"/><Relationship Id="rId4" Type="http://schemas.openxmlformats.org/officeDocument/2006/relationships/image" Target="../media/image27.svg"/><Relationship Id="rId9" Type="http://schemas.openxmlformats.org/officeDocument/2006/relationships/image" Target="../media/image3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CC22FB3-D92C-4686-8212-232538448431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1DD3A67E-1638-4EF2-BCDF-EEC97C65A29E}">
      <dgm:prSet/>
      <dgm:spPr/>
      <dgm:t>
        <a:bodyPr/>
        <a:lstStyle/>
        <a:p>
          <a:r>
            <a:rPr lang="en-US" baseline="0"/>
            <a:t>Good at detail-oriented jobs. Helps doctors at diagnosing certain cancers (breast cancer).</a:t>
          </a:r>
          <a:endParaRPr lang="en-US"/>
        </a:p>
      </dgm:t>
    </dgm:pt>
    <dgm:pt modelId="{F99B0227-ED8D-42E9-82A1-74A5B2DA051B}" type="parTrans" cxnId="{BC0AD5C6-CB16-4B61-9AA2-9148DBA60347}">
      <dgm:prSet/>
      <dgm:spPr/>
      <dgm:t>
        <a:bodyPr/>
        <a:lstStyle/>
        <a:p>
          <a:endParaRPr lang="en-US"/>
        </a:p>
      </dgm:t>
    </dgm:pt>
    <dgm:pt modelId="{5352363D-C7BD-4937-8F00-6ADE8E86A405}" type="sibTrans" cxnId="{BC0AD5C6-CB16-4B61-9AA2-9148DBA60347}">
      <dgm:prSet/>
      <dgm:spPr/>
      <dgm:t>
        <a:bodyPr/>
        <a:lstStyle/>
        <a:p>
          <a:endParaRPr lang="en-US"/>
        </a:p>
      </dgm:t>
    </dgm:pt>
    <dgm:pt modelId="{1A4C100F-A6C1-4BCF-A74E-5BD77DD26AB3}">
      <dgm:prSet/>
      <dgm:spPr/>
      <dgm:t>
        <a:bodyPr/>
        <a:lstStyle/>
        <a:p>
          <a:r>
            <a:rPr lang="en-US" baseline="0"/>
            <a:t>Reduced time for data-heavy tasks - used in data-heavy industries, including banking and securities, Financial services, AI to process loan applications and detect fraud.</a:t>
          </a:r>
          <a:endParaRPr lang="en-US"/>
        </a:p>
      </dgm:t>
    </dgm:pt>
    <dgm:pt modelId="{02F8BB82-DC3C-4C85-8D2A-26598C53BF33}" type="parTrans" cxnId="{86B60ED7-51A6-434C-9FA8-B672B1C9DF42}">
      <dgm:prSet/>
      <dgm:spPr/>
      <dgm:t>
        <a:bodyPr/>
        <a:lstStyle/>
        <a:p>
          <a:endParaRPr lang="en-US"/>
        </a:p>
      </dgm:t>
    </dgm:pt>
    <dgm:pt modelId="{CD1AB0F4-4E8B-4FEE-918C-6201E30EDB0B}" type="sibTrans" cxnId="{86B60ED7-51A6-434C-9FA8-B672B1C9DF42}">
      <dgm:prSet/>
      <dgm:spPr/>
      <dgm:t>
        <a:bodyPr/>
        <a:lstStyle/>
        <a:p>
          <a:endParaRPr lang="en-US"/>
        </a:p>
      </dgm:t>
    </dgm:pt>
    <dgm:pt modelId="{21DCD759-6482-47D1-B904-8AF9DF00F4A4}">
      <dgm:prSet/>
      <dgm:spPr/>
      <dgm:t>
        <a:bodyPr/>
        <a:lstStyle/>
        <a:p>
          <a:r>
            <a:rPr lang="en-US" baseline="0"/>
            <a:t>Saves labor and increases productivity e.g. the use of warehouse automation, which grew during the pandemic (COVID 19).</a:t>
          </a:r>
          <a:endParaRPr lang="en-US"/>
        </a:p>
      </dgm:t>
    </dgm:pt>
    <dgm:pt modelId="{98646F01-3055-4398-9094-4BF5CD9655AC}" type="parTrans" cxnId="{42E3094E-348B-4250-BB8B-B5167CFC83B4}">
      <dgm:prSet/>
      <dgm:spPr/>
      <dgm:t>
        <a:bodyPr/>
        <a:lstStyle/>
        <a:p>
          <a:endParaRPr lang="en-US"/>
        </a:p>
      </dgm:t>
    </dgm:pt>
    <dgm:pt modelId="{76CD8E7B-4CE2-44D3-98E5-36CCF9E92AE9}" type="sibTrans" cxnId="{42E3094E-348B-4250-BB8B-B5167CFC83B4}">
      <dgm:prSet/>
      <dgm:spPr/>
      <dgm:t>
        <a:bodyPr/>
        <a:lstStyle/>
        <a:p>
          <a:endParaRPr lang="en-US"/>
        </a:p>
      </dgm:t>
    </dgm:pt>
    <dgm:pt modelId="{5105B3E5-EAA5-4CAB-A81B-85BD4B24F2D1}">
      <dgm:prSet/>
      <dgm:spPr/>
      <dgm:t>
        <a:bodyPr/>
        <a:lstStyle/>
        <a:p>
          <a:r>
            <a:rPr lang="en-US" baseline="0"/>
            <a:t>Delivers consistent results in businesses -the ability to reach customers in their native language.</a:t>
          </a:r>
          <a:endParaRPr lang="en-US"/>
        </a:p>
      </dgm:t>
    </dgm:pt>
    <dgm:pt modelId="{E183B5D8-2152-4084-B1ED-5E5798E5B23F}" type="parTrans" cxnId="{0C6B8603-CC29-48A8-8C2D-653FBBEB9605}">
      <dgm:prSet/>
      <dgm:spPr/>
      <dgm:t>
        <a:bodyPr/>
        <a:lstStyle/>
        <a:p>
          <a:endParaRPr lang="en-US"/>
        </a:p>
      </dgm:t>
    </dgm:pt>
    <dgm:pt modelId="{6D8FAA43-0A8A-4649-8392-F75DA336DE91}" type="sibTrans" cxnId="{0C6B8603-CC29-48A8-8C2D-653FBBEB9605}">
      <dgm:prSet/>
      <dgm:spPr/>
      <dgm:t>
        <a:bodyPr/>
        <a:lstStyle/>
        <a:p>
          <a:endParaRPr lang="en-US"/>
        </a:p>
      </dgm:t>
    </dgm:pt>
    <dgm:pt modelId="{A0C4934E-0A67-43BB-94A7-9A709FC87081}">
      <dgm:prSet/>
      <dgm:spPr/>
      <dgm:t>
        <a:bodyPr/>
        <a:lstStyle/>
        <a:p>
          <a:r>
            <a:rPr lang="en-US" baseline="0"/>
            <a:t>Improves customer satisfaction through personalization of content, messaging, ads.</a:t>
          </a:r>
          <a:endParaRPr lang="en-US"/>
        </a:p>
      </dgm:t>
    </dgm:pt>
    <dgm:pt modelId="{2E6BDC29-08F7-4C82-95FA-32E9EC2CF99B}" type="parTrans" cxnId="{60F5CB16-267F-4DAC-93B7-3D1D16D2154C}">
      <dgm:prSet/>
      <dgm:spPr/>
      <dgm:t>
        <a:bodyPr/>
        <a:lstStyle/>
        <a:p>
          <a:endParaRPr lang="en-US"/>
        </a:p>
      </dgm:t>
    </dgm:pt>
    <dgm:pt modelId="{4866BCEF-7CAD-47D8-8C00-650815E4D783}" type="sibTrans" cxnId="{60F5CB16-267F-4DAC-93B7-3D1D16D2154C}">
      <dgm:prSet/>
      <dgm:spPr/>
      <dgm:t>
        <a:bodyPr/>
        <a:lstStyle/>
        <a:p>
          <a:endParaRPr lang="en-US"/>
        </a:p>
      </dgm:t>
    </dgm:pt>
    <dgm:pt modelId="{6E3E774B-960B-4259-BA45-4DBC30F000DF}">
      <dgm:prSet/>
      <dgm:spPr/>
      <dgm:t>
        <a:bodyPr/>
        <a:lstStyle/>
        <a:p>
          <a:r>
            <a:rPr lang="en-US" baseline="0"/>
            <a:t>AI-powered virtual agents are always available. AI programs do not need to sleep or take breaks, providing 24/7 service.</a:t>
          </a:r>
          <a:endParaRPr lang="en-US"/>
        </a:p>
      </dgm:t>
    </dgm:pt>
    <dgm:pt modelId="{20C6CF35-1255-466D-A8B7-3FB1552C0A5C}" type="parTrans" cxnId="{85EA311C-545D-45E1-B0DA-4A9F0AF39A79}">
      <dgm:prSet/>
      <dgm:spPr/>
      <dgm:t>
        <a:bodyPr/>
        <a:lstStyle/>
        <a:p>
          <a:endParaRPr lang="en-US"/>
        </a:p>
      </dgm:t>
    </dgm:pt>
    <dgm:pt modelId="{73111700-CE4D-4FF8-B2A1-2B6354286BD3}" type="sibTrans" cxnId="{85EA311C-545D-45E1-B0DA-4A9F0AF39A79}">
      <dgm:prSet/>
      <dgm:spPr/>
      <dgm:t>
        <a:bodyPr/>
        <a:lstStyle/>
        <a:p>
          <a:endParaRPr lang="en-US"/>
        </a:p>
      </dgm:t>
    </dgm:pt>
    <dgm:pt modelId="{18B10A54-3066-4DCA-8AAA-22DC8A8DDF31}" type="pres">
      <dgm:prSet presAssocID="{ACC22FB3-D92C-4686-8212-232538448431}" presName="diagram" presStyleCnt="0">
        <dgm:presLayoutVars>
          <dgm:dir/>
          <dgm:resizeHandles val="exact"/>
        </dgm:presLayoutVars>
      </dgm:prSet>
      <dgm:spPr/>
    </dgm:pt>
    <dgm:pt modelId="{31FC6273-4F70-43BF-A231-36DE594F17D8}" type="pres">
      <dgm:prSet presAssocID="{1DD3A67E-1638-4EF2-BCDF-EEC97C65A29E}" presName="node" presStyleLbl="node1" presStyleIdx="0" presStyleCnt="6">
        <dgm:presLayoutVars>
          <dgm:bulletEnabled val="1"/>
        </dgm:presLayoutVars>
      </dgm:prSet>
      <dgm:spPr/>
    </dgm:pt>
    <dgm:pt modelId="{9BFD0896-5480-473F-8E22-E5A86F0F48C5}" type="pres">
      <dgm:prSet presAssocID="{5352363D-C7BD-4937-8F00-6ADE8E86A405}" presName="sibTrans" presStyleCnt="0"/>
      <dgm:spPr/>
    </dgm:pt>
    <dgm:pt modelId="{AD973DA1-C28D-4D05-B250-B52372A8B348}" type="pres">
      <dgm:prSet presAssocID="{1A4C100F-A6C1-4BCF-A74E-5BD77DD26AB3}" presName="node" presStyleLbl="node1" presStyleIdx="1" presStyleCnt="6">
        <dgm:presLayoutVars>
          <dgm:bulletEnabled val="1"/>
        </dgm:presLayoutVars>
      </dgm:prSet>
      <dgm:spPr/>
    </dgm:pt>
    <dgm:pt modelId="{E4AF6AAF-A42F-4C98-A263-425BCDF390C6}" type="pres">
      <dgm:prSet presAssocID="{CD1AB0F4-4E8B-4FEE-918C-6201E30EDB0B}" presName="sibTrans" presStyleCnt="0"/>
      <dgm:spPr/>
    </dgm:pt>
    <dgm:pt modelId="{513C3535-B2F6-4C76-9A44-DBBEE044DF42}" type="pres">
      <dgm:prSet presAssocID="{21DCD759-6482-47D1-B904-8AF9DF00F4A4}" presName="node" presStyleLbl="node1" presStyleIdx="2" presStyleCnt="6">
        <dgm:presLayoutVars>
          <dgm:bulletEnabled val="1"/>
        </dgm:presLayoutVars>
      </dgm:prSet>
      <dgm:spPr/>
    </dgm:pt>
    <dgm:pt modelId="{108EEF7B-0B56-4B7E-B3E7-A018386FF078}" type="pres">
      <dgm:prSet presAssocID="{76CD8E7B-4CE2-44D3-98E5-36CCF9E92AE9}" presName="sibTrans" presStyleCnt="0"/>
      <dgm:spPr/>
    </dgm:pt>
    <dgm:pt modelId="{5A57598D-21E1-4B9C-AF88-5456CD5A2B5C}" type="pres">
      <dgm:prSet presAssocID="{5105B3E5-EAA5-4CAB-A81B-85BD4B24F2D1}" presName="node" presStyleLbl="node1" presStyleIdx="3" presStyleCnt="6">
        <dgm:presLayoutVars>
          <dgm:bulletEnabled val="1"/>
        </dgm:presLayoutVars>
      </dgm:prSet>
      <dgm:spPr/>
    </dgm:pt>
    <dgm:pt modelId="{41C0578A-D100-44CC-9FEC-423CE66675EA}" type="pres">
      <dgm:prSet presAssocID="{6D8FAA43-0A8A-4649-8392-F75DA336DE91}" presName="sibTrans" presStyleCnt="0"/>
      <dgm:spPr/>
    </dgm:pt>
    <dgm:pt modelId="{84A5C1F2-FD33-42B2-A25F-F0EA7935B6E8}" type="pres">
      <dgm:prSet presAssocID="{A0C4934E-0A67-43BB-94A7-9A709FC87081}" presName="node" presStyleLbl="node1" presStyleIdx="4" presStyleCnt="6">
        <dgm:presLayoutVars>
          <dgm:bulletEnabled val="1"/>
        </dgm:presLayoutVars>
      </dgm:prSet>
      <dgm:spPr/>
    </dgm:pt>
    <dgm:pt modelId="{238FC517-5019-4071-838A-D2A9CE1E1745}" type="pres">
      <dgm:prSet presAssocID="{4866BCEF-7CAD-47D8-8C00-650815E4D783}" presName="sibTrans" presStyleCnt="0"/>
      <dgm:spPr/>
    </dgm:pt>
    <dgm:pt modelId="{A6C6A550-798C-4AE9-A610-22CEE73BB8E6}" type="pres">
      <dgm:prSet presAssocID="{6E3E774B-960B-4259-BA45-4DBC30F000DF}" presName="node" presStyleLbl="node1" presStyleIdx="5" presStyleCnt="6">
        <dgm:presLayoutVars>
          <dgm:bulletEnabled val="1"/>
        </dgm:presLayoutVars>
      </dgm:prSet>
      <dgm:spPr/>
    </dgm:pt>
  </dgm:ptLst>
  <dgm:cxnLst>
    <dgm:cxn modelId="{0C6B8603-CC29-48A8-8C2D-653FBBEB9605}" srcId="{ACC22FB3-D92C-4686-8212-232538448431}" destId="{5105B3E5-EAA5-4CAB-A81B-85BD4B24F2D1}" srcOrd="3" destOrd="0" parTransId="{E183B5D8-2152-4084-B1ED-5E5798E5B23F}" sibTransId="{6D8FAA43-0A8A-4649-8392-F75DA336DE91}"/>
    <dgm:cxn modelId="{60F5CB16-267F-4DAC-93B7-3D1D16D2154C}" srcId="{ACC22FB3-D92C-4686-8212-232538448431}" destId="{A0C4934E-0A67-43BB-94A7-9A709FC87081}" srcOrd="4" destOrd="0" parTransId="{2E6BDC29-08F7-4C82-95FA-32E9EC2CF99B}" sibTransId="{4866BCEF-7CAD-47D8-8C00-650815E4D783}"/>
    <dgm:cxn modelId="{85EA311C-545D-45E1-B0DA-4A9F0AF39A79}" srcId="{ACC22FB3-D92C-4686-8212-232538448431}" destId="{6E3E774B-960B-4259-BA45-4DBC30F000DF}" srcOrd="5" destOrd="0" parTransId="{20C6CF35-1255-466D-A8B7-3FB1552C0A5C}" sibTransId="{73111700-CE4D-4FF8-B2A1-2B6354286BD3}"/>
    <dgm:cxn modelId="{1CA07C3C-6C19-4594-80CF-91C9C3223C8A}" type="presOf" srcId="{6E3E774B-960B-4259-BA45-4DBC30F000DF}" destId="{A6C6A550-798C-4AE9-A610-22CEE73BB8E6}" srcOrd="0" destOrd="0" presId="urn:microsoft.com/office/officeart/2005/8/layout/default"/>
    <dgm:cxn modelId="{C9656040-68EB-4DE8-BE87-DC9100FB04D9}" type="presOf" srcId="{1DD3A67E-1638-4EF2-BCDF-EEC97C65A29E}" destId="{31FC6273-4F70-43BF-A231-36DE594F17D8}" srcOrd="0" destOrd="0" presId="urn:microsoft.com/office/officeart/2005/8/layout/default"/>
    <dgm:cxn modelId="{FA1E496B-0CC5-4CF0-93AF-B0E85F740C03}" type="presOf" srcId="{A0C4934E-0A67-43BB-94A7-9A709FC87081}" destId="{84A5C1F2-FD33-42B2-A25F-F0EA7935B6E8}" srcOrd="0" destOrd="0" presId="urn:microsoft.com/office/officeart/2005/8/layout/default"/>
    <dgm:cxn modelId="{68D5C86C-5ACF-4DBB-8CFB-9D6ED545E06E}" type="presOf" srcId="{5105B3E5-EAA5-4CAB-A81B-85BD4B24F2D1}" destId="{5A57598D-21E1-4B9C-AF88-5456CD5A2B5C}" srcOrd="0" destOrd="0" presId="urn:microsoft.com/office/officeart/2005/8/layout/default"/>
    <dgm:cxn modelId="{42E3094E-348B-4250-BB8B-B5167CFC83B4}" srcId="{ACC22FB3-D92C-4686-8212-232538448431}" destId="{21DCD759-6482-47D1-B904-8AF9DF00F4A4}" srcOrd="2" destOrd="0" parTransId="{98646F01-3055-4398-9094-4BF5CD9655AC}" sibTransId="{76CD8E7B-4CE2-44D3-98E5-36CCF9E92AE9}"/>
    <dgm:cxn modelId="{D5209D77-4A6B-4238-A1B4-0C772D9EC57F}" type="presOf" srcId="{ACC22FB3-D92C-4686-8212-232538448431}" destId="{18B10A54-3066-4DCA-8AAA-22DC8A8DDF31}" srcOrd="0" destOrd="0" presId="urn:microsoft.com/office/officeart/2005/8/layout/default"/>
    <dgm:cxn modelId="{3DDFE1B7-40E0-43CA-8BD9-5B14F85D9518}" type="presOf" srcId="{21DCD759-6482-47D1-B904-8AF9DF00F4A4}" destId="{513C3535-B2F6-4C76-9A44-DBBEE044DF42}" srcOrd="0" destOrd="0" presId="urn:microsoft.com/office/officeart/2005/8/layout/default"/>
    <dgm:cxn modelId="{BC0AD5C6-CB16-4B61-9AA2-9148DBA60347}" srcId="{ACC22FB3-D92C-4686-8212-232538448431}" destId="{1DD3A67E-1638-4EF2-BCDF-EEC97C65A29E}" srcOrd="0" destOrd="0" parTransId="{F99B0227-ED8D-42E9-82A1-74A5B2DA051B}" sibTransId="{5352363D-C7BD-4937-8F00-6ADE8E86A405}"/>
    <dgm:cxn modelId="{86B60ED7-51A6-434C-9FA8-B672B1C9DF42}" srcId="{ACC22FB3-D92C-4686-8212-232538448431}" destId="{1A4C100F-A6C1-4BCF-A74E-5BD77DD26AB3}" srcOrd="1" destOrd="0" parTransId="{02F8BB82-DC3C-4C85-8D2A-26598C53BF33}" sibTransId="{CD1AB0F4-4E8B-4FEE-918C-6201E30EDB0B}"/>
    <dgm:cxn modelId="{6D76F7EE-3F80-4739-9FD8-13CDF06C81C1}" type="presOf" srcId="{1A4C100F-A6C1-4BCF-A74E-5BD77DD26AB3}" destId="{AD973DA1-C28D-4D05-B250-B52372A8B348}" srcOrd="0" destOrd="0" presId="urn:microsoft.com/office/officeart/2005/8/layout/default"/>
    <dgm:cxn modelId="{9DF63719-18DE-4160-925A-3491142E2351}" type="presParOf" srcId="{18B10A54-3066-4DCA-8AAA-22DC8A8DDF31}" destId="{31FC6273-4F70-43BF-A231-36DE594F17D8}" srcOrd="0" destOrd="0" presId="urn:microsoft.com/office/officeart/2005/8/layout/default"/>
    <dgm:cxn modelId="{64369EEC-57B6-4AD0-BA94-77EED5472B2E}" type="presParOf" srcId="{18B10A54-3066-4DCA-8AAA-22DC8A8DDF31}" destId="{9BFD0896-5480-473F-8E22-E5A86F0F48C5}" srcOrd="1" destOrd="0" presId="urn:microsoft.com/office/officeart/2005/8/layout/default"/>
    <dgm:cxn modelId="{634E5C75-B218-4BE5-B5AA-E5A4CD2A985A}" type="presParOf" srcId="{18B10A54-3066-4DCA-8AAA-22DC8A8DDF31}" destId="{AD973DA1-C28D-4D05-B250-B52372A8B348}" srcOrd="2" destOrd="0" presId="urn:microsoft.com/office/officeart/2005/8/layout/default"/>
    <dgm:cxn modelId="{5475F1FA-EEA3-43A4-BAC5-68DAFDE05E3A}" type="presParOf" srcId="{18B10A54-3066-4DCA-8AAA-22DC8A8DDF31}" destId="{E4AF6AAF-A42F-4C98-A263-425BCDF390C6}" srcOrd="3" destOrd="0" presId="urn:microsoft.com/office/officeart/2005/8/layout/default"/>
    <dgm:cxn modelId="{851B599F-7329-4761-AE8C-8BEA279DA5A6}" type="presParOf" srcId="{18B10A54-3066-4DCA-8AAA-22DC8A8DDF31}" destId="{513C3535-B2F6-4C76-9A44-DBBEE044DF42}" srcOrd="4" destOrd="0" presId="urn:microsoft.com/office/officeart/2005/8/layout/default"/>
    <dgm:cxn modelId="{EB690ACF-DE91-47AE-BB8F-2C023920932E}" type="presParOf" srcId="{18B10A54-3066-4DCA-8AAA-22DC8A8DDF31}" destId="{108EEF7B-0B56-4B7E-B3E7-A018386FF078}" srcOrd="5" destOrd="0" presId="urn:microsoft.com/office/officeart/2005/8/layout/default"/>
    <dgm:cxn modelId="{F3B15584-A357-4958-8AD6-80474A15168C}" type="presParOf" srcId="{18B10A54-3066-4DCA-8AAA-22DC8A8DDF31}" destId="{5A57598D-21E1-4B9C-AF88-5456CD5A2B5C}" srcOrd="6" destOrd="0" presId="urn:microsoft.com/office/officeart/2005/8/layout/default"/>
    <dgm:cxn modelId="{E1647327-5FE0-4524-82DE-5386D194363A}" type="presParOf" srcId="{18B10A54-3066-4DCA-8AAA-22DC8A8DDF31}" destId="{41C0578A-D100-44CC-9FEC-423CE66675EA}" srcOrd="7" destOrd="0" presId="urn:microsoft.com/office/officeart/2005/8/layout/default"/>
    <dgm:cxn modelId="{6D9E5F77-9C01-421B-BFC9-102BE36F70C8}" type="presParOf" srcId="{18B10A54-3066-4DCA-8AAA-22DC8A8DDF31}" destId="{84A5C1F2-FD33-42B2-A25F-F0EA7935B6E8}" srcOrd="8" destOrd="0" presId="urn:microsoft.com/office/officeart/2005/8/layout/default"/>
    <dgm:cxn modelId="{84D9B870-E3AE-41ED-A280-338D4BEBB19E}" type="presParOf" srcId="{18B10A54-3066-4DCA-8AAA-22DC8A8DDF31}" destId="{238FC517-5019-4071-838A-D2A9CE1E1745}" srcOrd="9" destOrd="0" presId="urn:microsoft.com/office/officeart/2005/8/layout/default"/>
    <dgm:cxn modelId="{60275765-57C3-4013-8DD0-690D28D92298}" type="presParOf" srcId="{18B10A54-3066-4DCA-8AAA-22DC8A8DDF31}" destId="{A6C6A550-798C-4AE9-A610-22CEE73BB8E6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3BE2D3B-57CB-44EC-A22C-B9F6ABB5BAA5}" type="doc">
      <dgm:prSet loTypeId="urn:microsoft.com/office/officeart/2018/2/layout/IconCircleList" loCatId="icon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3D68F07A-4C84-452F-A02C-B2BE1068686C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To Stock images (free images).</a:t>
          </a:r>
        </a:p>
      </dgm:t>
    </dgm:pt>
    <dgm:pt modelId="{B7198854-DB47-4892-B32D-F1D5CDF0113C}" type="parTrans" cxnId="{8332E58B-61C7-4560-9C10-1C77B4127BF3}">
      <dgm:prSet/>
      <dgm:spPr/>
      <dgm:t>
        <a:bodyPr/>
        <a:lstStyle/>
        <a:p>
          <a:endParaRPr lang="en-US"/>
        </a:p>
      </dgm:t>
    </dgm:pt>
    <dgm:pt modelId="{E4BB9A63-3E07-4FC8-8FFA-D08B6B30FBD1}" type="sibTrans" cxnId="{8332E58B-61C7-4560-9C10-1C77B4127BF3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AF6BC5B0-D6E0-4C1C-8F6D-1B481BD41246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Google. </a:t>
          </a:r>
        </a:p>
      </dgm:t>
    </dgm:pt>
    <dgm:pt modelId="{A09F6B24-9410-4752-B4FF-4221FB722749}" type="parTrans" cxnId="{76166F04-2102-4AFA-A2AA-BEBA1312CFDD}">
      <dgm:prSet/>
      <dgm:spPr/>
      <dgm:t>
        <a:bodyPr/>
        <a:lstStyle/>
        <a:p>
          <a:endParaRPr lang="en-US"/>
        </a:p>
      </dgm:t>
    </dgm:pt>
    <dgm:pt modelId="{4AE5BA62-770C-407B-8B8E-B3365677DB41}" type="sibTrans" cxnId="{76166F04-2102-4AFA-A2AA-BEBA1312CFDD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1D728948-FEA2-44EF-AAFE-0680DA04B560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/>
            <a:t>Ai.</a:t>
          </a:r>
          <a:endParaRPr lang="en-US"/>
        </a:p>
      </dgm:t>
    </dgm:pt>
    <dgm:pt modelId="{86C1BEC6-7D9C-40B4-BD94-63FAADE12CC9}" type="parTrans" cxnId="{F70F5FB0-5F6A-495E-B8B9-245E85A47436}">
      <dgm:prSet/>
      <dgm:spPr/>
      <dgm:t>
        <a:bodyPr/>
        <a:lstStyle/>
        <a:p>
          <a:endParaRPr lang="en-US"/>
        </a:p>
      </dgm:t>
    </dgm:pt>
    <dgm:pt modelId="{6133CDE2-3E2F-4BB1-B6F3-ACB50C15998C}" type="sibTrans" cxnId="{F70F5FB0-5F6A-495E-B8B9-245E85A47436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C15FD6B9-667B-4C2A-A44B-E5DD5801256C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The pictures and images do not belong to me (I have no rights).</a:t>
          </a:r>
        </a:p>
      </dgm:t>
    </dgm:pt>
    <dgm:pt modelId="{61B4EB21-723D-4004-B3C9-8330E40B7BDC}" type="parTrans" cxnId="{0A0FDCD7-22A0-4106-B88C-EB446CAE8679}">
      <dgm:prSet/>
      <dgm:spPr/>
      <dgm:t>
        <a:bodyPr/>
        <a:lstStyle/>
        <a:p>
          <a:endParaRPr lang="en-US"/>
        </a:p>
      </dgm:t>
    </dgm:pt>
    <dgm:pt modelId="{9DDBA3E1-9C7F-4DBD-9ABB-3DF93340270C}" type="sibTrans" cxnId="{0A0FDCD7-22A0-4106-B88C-EB446CAE8679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0FA985FB-1877-4629-BF49-F3E9AA1A81F1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Thank you Stock , Google and Ai. </a:t>
          </a:r>
        </a:p>
      </dgm:t>
    </dgm:pt>
    <dgm:pt modelId="{02E53E35-46E0-4D45-BB51-116C572D4241}" type="parTrans" cxnId="{5EB09818-17BD-432F-A0B4-EC6B4E0FD336}">
      <dgm:prSet/>
      <dgm:spPr/>
      <dgm:t>
        <a:bodyPr/>
        <a:lstStyle/>
        <a:p>
          <a:endParaRPr lang="en-US"/>
        </a:p>
      </dgm:t>
    </dgm:pt>
    <dgm:pt modelId="{66B70745-33A0-4E0E-A19F-CC55E8E14A7A}" type="sibTrans" cxnId="{5EB09818-17BD-432F-A0B4-EC6B4E0FD336}">
      <dgm:prSet/>
      <dgm:spPr/>
      <dgm:t>
        <a:bodyPr/>
        <a:lstStyle/>
        <a:p>
          <a:endParaRPr lang="en-US"/>
        </a:p>
      </dgm:t>
    </dgm:pt>
    <dgm:pt modelId="{37579D2F-8785-4024-8DA7-F474A1B59642}" type="pres">
      <dgm:prSet presAssocID="{D3BE2D3B-57CB-44EC-A22C-B9F6ABB5BAA5}" presName="root" presStyleCnt="0">
        <dgm:presLayoutVars>
          <dgm:dir/>
          <dgm:resizeHandles val="exact"/>
        </dgm:presLayoutVars>
      </dgm:prSet>
      <dgm:spPr/>
    </dgm:pt>
    <dgm:pt modelId="{26E563F6-59DF-43A5-B5F8-6CF95F22B4B5}" type="pres">
      <dgm:prSet presAssocID="{D3BE2D3B-57CB-44EC-A22C-B9F6ABB5BAA5}" presName="container" presStyleCnt="0">
        <dgm:presLayoutVars>
          <dgm:dir/>
          <dgm:resizeHandles val="exact"/>
        </dgm:presLayoutVars>
      </dgm:prSet>
      <dgm:spPr/>
    </dgm:pt>
    <dgm:pt modelId="{0541551B-43B0-497C-841A-29CE799B9141}" type="pres">
      <dgm:prSet presAssocID="{3D68F07A-4C84-452F-A02C-B2BE1068686C}" presName="compNode" presStyleCnt="0"/>
      <dgm:spPr/>
    </dgm:pt>
    <dgm:pt modelId="{A0835BDF-16C7-42FA-B0DB-ACFF4E4F7CEA}" type="pres">
      <dgm:prSet presAssocID="{3D68F07A-4C84-452F-A02C-B2BE1068686C}" presName="iconBgRect" presStyleLbl="bgShp" presStyleIdx="0" presStyleCnt="5"/>
      <dgm:spPr/>
    </dgm:pt>
    <dgm:pt modelId="{A9FC80DD-5F86-4F32-8E96-8B9707C65455}" type="pres">
      <dgm:prSet presAssocID="{3D68F07A-4C84-452F-A02C-B2BE1068686C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Images"/>
        </a:ext>
      </dgm:extLst>
    </dgm:pt>
    <dgm:pt modelId="{BF604DFC-1EA1-403D-96C6-F09E710640EA}" type="pres">
      <dgm:prSet presAssocID="{3D68F07A-4C84-452F-A02C-B2BE1068686C}" presName="spaceRect" presStyleCnt="0"/>
      <dgm:spPr/>
    </dgm:pt>
    <dgm:pt modelId="{A310F3F5-5B9C-4D11-93B4-810B0CEF680D}" type="pres">
      <dgm:prSet presAssocID="{3D68F07A-4C84-452F-A02C-B2BE1068686C}" presName="textRect" presStyleLbl="revTx" presStyleIdx="0" presStyleCnt="5">
        <dgm:presLayoutVars>
          <dgm:chMax val="1"/>
          <dgm:chPref val="1"/>
        </dgm:presLayoutVars>
      </dgm:prSet>
      <dgm:spPr/>
    </dgm:pt>
    <dgm:pt modelId="{6C108DF0-F9E2-45AB-A35D-85E73FA3CD65}" type="pres">
      <dgm:prSet presAssocID="{E4BB9A63-3E07-4FC8-8FFA-D08B6B30FBD1}" presName="sibTrans" presStyleLbl="sibTrans2D1" presStyleIdx="0" presStyleCnt="0"/>
      <dgm:spPr/>
    </dgm:pt>
    <dgm:pt modelId="{2194B377-E5E4-4B1E-BBAF-81D788D5D79E}" type="pres">
      <dgm:prSet presAssocID="{AF6BC5B0-D6E0-4C1C-8F6D-1B481BD41246}" presName="compNode" presStyleCnt="0"/>
      <dgm:spPr/>
    </dgm:pt>
    <dgm:pt modelId="{8A369BE8-2F5E-4F84-8845-EEA9A6433358}" type="pres">
      <dgm:prSet presAssocID="{AF6BC5B0-D6E0-4C1C-8F6D-1B481BD41246}" presName="iconBgRect" presStyleLbl="bgShp" presStyleIdx="1" presStyleCnt="5"/>
      <dgm:spPr/>
    </dgm:pt>
    <dgm:pt modelId="{F9683313-E39D-4EA5-B7C1-4976F6F55E6A}" type="pres">
      <dgm:prSet presAssocID="{AF6BC5B0-D6E0-4C1C-8F6D-1B481BD41246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Laptop"/>
        </a:ext>
      </dgm:extLst>
    </dgm:pt>
    <dgm:pt modelId="{64A2A671-48FD-4E18-8805-6FB1AA715AF2}" type="pres">
      <dgm:prSet presAssocID="{AF6BC5B0-D6E0-4C1C-8F6D-1B481BD41246}" presName="spaceRect" presStyleCnt="0"/>
      <dgm:spPr/>
    </dgm:pt>
    <dgm:pt modelId="{A081CF94-D071-496A-B3E8-5946E711FF95}" type="pres">
      <dgm:prSet presAssocID="{AF6BC5B0-D6E0-4C1C-8F6D-1B481BD41246}" presName="textRect" presStyleLbl="revTx" presStyleIdx="1" presStyleCnt="5">
        <dgm:presLayoutVars>
          <dgm:chMax val="1"/>
          <dgm:chPref val="1"/>
        </dgm:presLayoutVars>
      </dgm:prSet>
      <dgm:spPr/>
    </dgm:pt>
    <dgm:pt modelId="{2CFF2A73-D1A5-47CF-84AF-E9770ACAEB25}" type="pres">
      <dgm:prSet presAssocID="{4AE5BA62-770C-407B-8B8E-B3365677DB41}" presName="sibTrans" presStyleLbl="sibTrans2D1" presStyleIdx="0" presStyleCnt="0"/>
      <dgm:spPr/>
    </dgm:pt>
    <dgm:pt modelId="{384113D7-099D-4299-8145-6BE6EB9F4B77}" type="pres">
      <dgm:prSet presAssocID="{1D728948-FEA2-44EF-AAFE-0680DA04B560}" presName="compNode" presStyleCnt="0"/>
      <dgm:spPr/>
    </dgm:pt>
    <dgm:pt modelId="{5CD5F4E2-2663-4489-8FD1-A8B2D2BA676A}" type="pres">
      <dgm:prSet presAssocID="{1D728948-FEA2-44EF-AAFE-0680DA04B560}" presName="iconBgRect" presStyleLbl="bgShp" presStyleIdx="2" presStyleCnt="5"/>
      <dgm:spPr/>
    </dgm:pt>
    <dgm:pt modelId="{F013E1FF-2F24-4479-A1D0-F6399C19F743}" type="pres">
      <dgm:prSet presAssocID="{1D728948-FEA2-44EF-AAFE-0680DA04B560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B61DA003-D4C4-45A0-89E0-8A4ED6BE22BE}" type="pres">
      <dgm:prSet presAssocID="{1D728948-FEA2-44EF-AAFE-0680DA04B560}" presName="spaceRect" presStyleCnt="0"/>
      <dgm:spPr/>
    </dgm:pt>
    <dgm:pt modelId="{AA1A7540-07A6-419D-99BA-227E259ABFBD}" type="pres">
      <dgm:prSet presAssocID="{1D728948-FEA2-44EF-AAFE-0680DA04B560}" presName="textRect" presStyleLbl="revTx" presStyleIdx="2" presStyleCnt="5">
        <dgm:presLayoutVars>
          <dgm:chMax val="1"/>
          <dgm:chPref val="1"/>
        </dgm:presLayoutVars>
      </dgm:prSet>
      <dgm:spPr/>
    </dgm:pt>
    <dgm:pt modelId="{8A80E307-E537-41AA-9282-21B8B26217D7}" type="pres">
      <dgm:prSet presAssocID="{6133CDE2-3E2F-4BB1-B6F3-ACB50C15998C}" presName="sibTrans" presStyleLbl="sibTrans2D1" presStyleIdx="0" presStyleCnt="0"/>
      <dgm:spPr/>
    </dgm:pt>
    <dgm:pt modelId="{3A6CBA13-6B64-46B9-AA5B-DC8A410F2E30}" type="pres">
      <dgm:prSet presAssocID="{C15FD6B9-667B-4C2A-A44B-E5DD5801256C}" presName="compNode" presStyleCnt="0"/>
      <dgm:spPr/>
    </dgm:pt>
    <dgm:pt modelId="{BC98CBCE-F3B6-40A3-8D54-23AC9E93B9E3}" type="pres">
      <dgm:prSet presAssocID="{C15FD6B9-667B-4C2A-A44B-E5DD5801256C}" presName="iconBgRect" presStyleLbl="bgShp" presStyleIdx="3" presStyleCnt="5"/>
      <dgm:spPr/>
    </dgm:pt>
    <dgm:pt modelId="{F9E8ECDB-B083-4862-B795-4327396F1853}" type="pres">
      <dgm:prSet presAssocID="{C15FD6B9-667B-4C2A-A44B-E5DD5801256C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Image"/>
        </a:ext>
      </dgm:extLst>
    </dgm:pt>
    <dgm:pt modelId="{B6DE4FBC-F8C7-46D3-A33F-C6BDB0C4A55B}" type="pres">
      <dgm:prSet presAssocID="{C15FD6B9-667B-4C2A-A44B-E5DD5801256C}" presName="spaceRect" presStyleCnt="0"/>
      <dgm:spPr/>
    </dgm:pt>
    <dgm:pt modelId="{A4823322-136C-4018-97A5-8A5D17F5956A}" type="pres">
      <dgm:prSet presAssocID="{C15FD6B9-667B-4C2A-A44B-E5DD5801256C}" presName="textRect" presStyleLbl="revTx" presStyleIdx="3" presStyleCnt="5">
        <dgm:presLayoutVars>
          <dgm:chMax val="1"/>
          <dgm:chPref val="1"/>
        </dgm:presLayoutVars>
      </dgm:prSet>
      <dgm:spPr/>
    </dgm:pt>
    <dgm:pt modelId="{DEA39B4C-AF2F-4EBC-A7BB-E3BD1BDAF6A3}" type="pres">
      <dgm:prSet presAssocID="{9DDBA3E1-9C7F-4DBD-9ABB-3DF93340270C}" presName="sibTrans" presStyleLbl="sibTrans2D1" presStyleIdx="0" presStyleCnt="0"/>
      <dgm:spPr/>
    </dgm:pt>
    <dgm:pt modelId="{CE766160-0A1C-4EE6-A717-CE9B394CF900}" type="pres">
      <dgm:prSet presAssocID="{0FA985FB-1877-4629-BF49-F3E9AA1A81F1}" presName="compNode" presStyleCnt="0"/>
      <dgm:spPr/>
    </dgm:pt>
    <dgm:pt modelId="{F8045732-317C-4227-A8FC-666459F841FF}" type="pres">
      <dgm:prSet presAssocID="{0FA985FB-1877-4629-BF49-F3E9AA1A81F1}" presName="iconBgRect" presStyleLbl="bgShp" presStyleIdx="4" presStyleCnt="5"/>
      <dgm:spPr/>
    </dgm:pt>
    <dgm:pt modelId="{E904CB56-8E17-4337-9D59-C840125FD1E5}" type="pres">
      <dgm:prSet presAssocID="{0FA985FB-1877-4629-BF49-F3E9AA1A81F1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tatistics"/>
        </a:ext>
      </dgm:extLst>
    </dgm:pt>
    <dgm:pt modelId="{A33585D7-8E77-424F-BCC6-7E9A3858B1C7}" type="pres">
      <dgm:prSet presAssocID="{0FA985FB-1877-4629-BF49-F3E9AA1A81F1}" presName="spaceRect" presStyleCnt="0"/>
      <dgm:spPr/>
    </dgm:pt>
    <dgm:pt modelId="{AA347CDD-B2FE-4337-9F77-26E3C871BA30}" type="pres">
      <dgm:prSet presAssocID="{0FA985FB-1877-4629-BF49-F3E9AA1A81F1}" presName="textRect" presStyleLbl="revTx" presStyleIdx="4" presStyleCnt="5">
        <dgm:presLayoutVars>
          <dgm:chMax val="1"/>
          <dgm:chPref val="1"/>
        </dgm:presLayoutVars>
      </dgm:prSet>
      <dgm:spPr/>
    </dgm:pt>
  </dgm:ptLst>
  <dgm:cxnLst>
    <dgm:cxn modelId="{76166F04-2102-4AFA-A2AA-BEBA1312CFDD}" srcId="{D3BE2D3B-57CB-44EC-A22C-B9F6ABB5BAA5}" destId="{AF6BC5B0-D6E0-4C1C-8F6D-1B481BD41246}" srcOrd="1" destOrd="0" parTransId="{A09F6B24-9410-4752-B4FF-4221FB722749}" sibTransId="{4AE5BA62-770C-407B-8B8E-B3365677DB41}"/>
    <dgm:cxn modelId="{DD1B510D-7316-4910-BA34-295DADF60DEC}" type="presOf" srcId="{0FA985FB-1877-4629-BF49-F3E9AA1A81F1}" destId="{AA347CDD-B2FE-4337-9F77-26E3C871BA30}" srcOrd="0" destOrd="0" presId="urn:microsoft.com/office/officeart/2018/2/layout/IconCircleList"/>
    <dgm:cxn modelId="{5EB09818-17BD-432F-A0B4-EC6B4E0FD336}" srcId="{D3BE2D3B-57CB-44EC-A22C-B9F6ABB5BAA5}" destId="{0FA985FB-1877-4629-BF49-F3E9AA1A81F1}" srcOrd="4" destOrd="0" parTransId="{02E53E35-46E0-4D45-BB51-116C572D4241}" sibTransId="{66B70745-33A0-4E0E-A19F-CC55E8E14A7A}"/>
    <dgm:cxn modelId="{CE31EB1E-2997-430D-8D4D-C7EA590B20BC}" type="presOf" srcId="{E4BB9A63-3E07-4FC8-8FFA-D08B6B30FBD1}" destId="{6C108DF0-F9E2-45AB-A35D-85E73FA3CD65}" srcOrd="0" destOrd="0" presId="urn:microsoft.com/office/officeart/2018/2/layout/IconCircleList"/>
    <dgm:cxn modelId="{33F51F2B-F97C-47ED-86AF-324DDF444A6D}" type="presOf" srcId="{4AE5BA62-770C-407B-8B8E-B3365677DB41}" destId="{2CFF2A73-D1A5-47CF-84AF-E9770ACAEB25}" srcOrd="0" destOrd="0" presId="urn:microsoft.com/office/officeart/2018/2/layout/IconCircleList"/>
    <dgm:cxn modelId="{34D06034-DACD-454B-9FA1-0FA325BC20DD}" type="presOf" srcId="{1D728948-FEA2-44EF-AAFE-0680DA04B560}" destId="{AA1A7540-07A6-419D-99BA-227E259ABFBD}" srcOrd="0" destOrd="0" presId="urn:microsoft.com/office/officeart/2018/2/layout/IconCircleList"/>
    <dgm:cxn modelId="{7A2D4D35-186A-489A-B23C-CFAECB705783}" type="presOf" srcId="{AF6BC5B0-D6E0-4C1C-8F6D-1B481BD41246}" destId="{A081CF94-D071-496A-B3E8-5946E711FF95}" srcOrd="0" destOrd="0" presId="urn:microsoft.com/office/officeart/2018/2/layout/IconCircleList"/>
    <dgm:cxn modelId="{31858236-6918-42E9-98F3-EF6920786D69}" type="presOf" srcId="{6133CDE2-3E2F-4BB1-B6F3-ACB50C15998C}" destId="{8A80E307-E537-41AA-9282-21B8B26217D7}" srcOrd="0" destOrd="0" presId="urn:microsoft.com/office/officeart/2018/2/layout/IconCircleList"/>
    <dgm:cxn modelId="{89DA7F84-5C72-49C2-BAC4-1198F5B87D01}" type="presOf" srcId="{C15FD6B9-667B-4C2A-A44B-E5DD5801256C}" destId="{A4823322-136C-4018-97A5-8A5D17F5956A}" srcOrd="0" destOrd="0" presId="urn:microsoft.com/office/officeart/2018/2/layout/IconCircleList"/>
    <dgm:cxn modelId="{8332E58B-61C7-4560-9C10-1C77B4127BF3}" srcId="{D3BE2D3B-57CB-44EC-A22C-B9F6ABB5BAA5}" destId="{3D68F07A-4C84-452F-A02C-B2BE1068686C}" srcOrd="0" destOrd="0" parTransId="{B7198854-DB47-4892-B32D-F1D5CDF0113C}" sibTransId="{E4BB9A63-3E07-4FC8-8FFA-D08B6B30FBD1}"/>
    <dgm:cxn modelId="{F1D3498C-86B8-4D56-A9AC-542A9DDC0779}" type="presOf" srcId="{D3BE2D3B-57CB-44EC-A22C-B9F6ABB5BAA5}" destId="{37579D2F-8785-4024-8DA7-F474A1B59642}" srcOrd="0" destOrd="0" presId="urn:microsoft.com/office/officeart/2018/2/layout/IconCircleList"/>
    <dgm:cxn modelId="{0F72C39A-B157-4F53-B37E-CB887F686BE4}" type="presOf" srcId="{9DDBA3E1-9C7F-4DBD-9ABB-3DF93340270C}" destId="{DEA39B4C-AF2F-4EBC-A7BB-E3BD1BDAF6A3}" srcOrd="0" destOrd="0" presId="urn:microsoft.com/office/officeart/2018/2/layout/IconCircleList"/>
    <dgm:cxn modelId="{F70F5FB0-5F6A-495E-B8B9-245E85A47436}" srcId="{D3BE2D3B-57CB-44EC-A22C-B9F6ABB5BAA5}" destId="{1D728948-FEA2-44EF-AAFE-0680DA04B560}" srcOrd="2" destOrd="0" parTransId="{86C1BEC6-7D9C-40B4-BD94-63FAADE12CC9}" sibTransId="{6133CDE2-3E2F-4BB1-B6F3-ACB50C15998C}"/>
    <dgm:cxn modelId="{830389BF-247F-4E4F-8D8E-7CE797FDACEB}" type="presOf" srcId="{3D68F07A-4C84-452F-A02C-B2BE1068686C}" destId="{A310F3F5-5B9C-4D11-93B4-810B0CEF680D}" srcOrd="0" destOrd="0" presId="urn:microsoft.com/office/officeart/2018/2/layout/IconCircleList"/>
    <dgm:cxn modelId="{0A0FDCD7-22A0-4106-B88C-EB446CAE8679}" srcId="{D3BE2D3B-57CB-44EC-A22C-B9F6ABB5BAA5}" destId="{C15FD6B9-667B-4C2A-A44B-E5DD5801256C}" srcOrd="3" destOrd="0" parTransId="{61B4EB21-723D-4004-B3C9-8330E40B7BDC}" sibTransId="{9DDBA3E1-9C7F-4DBD-9ABB-3DF93340270C}"/>
    <dgm:cxn modelId="{973BB001-F79D-43FE-9CCA-991943B2E304}" type="presParOf" srcId="{37579D2F-8785-4024-8DA7-F474A1B59642}" destId="{26E563F6-59DF-43A5-B5F8-6CF95F22B4B5}" srcOrd="0" destOrd="0" presId="urn:microsoft.com/office/officeart/2018/2/layout/IconCircleList"/>
    <dgm:cxn modelId="{AF174B19-2C2B-44EF-92CA-DD772229D05A}" type="presParOf" srcId="{26E563F6-59DF-43A5-B5F8-6CF95F22B4B5}" destId="{0541551B-43B0-497C-841A-29CE799B9141}" srcOrd="0" destOrd="0" presId="urn:microsoft.com/office/officeart/2018/2/layout/IconCircleList"/>
    <dgm:cxn modelId="{4F835832-9900-450F-9A88-2BD02C21D659}" type="presParOf" srcId="{0541551B-43B0-497C-841A-29CE799B9141}" destId="{A0835BDF-16C7-42FA-B0DB-ACFF4E4F7CEA}" srcOrd="0" destOrd="0" presId="urn:microsoft.com/office/officeart/2018/2/layout/IconCircleList"/>
    <dgm:cxn modelId="{F952E52D-B917-4C5B-82CF-5EF72A7323F8}" type="presParOf" srcId="{0541551B-43B0-497C-841A-29CE799B9141}" destId="{A9FC80DD-5F86-4F32-8E96-8B9707C65455}" srcOrd="1" destOrd="0" presId="urn:microsoft.com/office/officeart/2018/2/layout/IconCircleList"/>
    <dgm:cxn modelId="{B6AA9F06-04C0-4E15-A2AD-51C50F0D7080}" type="presParOf" srcId="{0541551B-43B0-497C-841A-29CE799B9141}" destId="{BF604DFC-1EA1-403D-96C6-F09E710640EA}" srcOrd="2" destOrd="0" presId="urn:microsoft.com/office/officeart/2018/2/layout/IconCircleList"/>
    <dgm:cxn modelId="{4E808325-EB12-4672-8262-868081CF8865}" type="presParOf" srcId="{0541551B-43B0-497C-841A-29CE799B9141}" destId="{A310F3F5-5B9C-4D11-93B4-810B0CEF680D}" srcOrd="3" destOrd="0" presId="urn:microsoft.com/office/officeart/2018/2/layout/IconCircleList"/>
    <dgm:cxn modelId="{CAB89879-E312-4D1D-ACEE-3B0FFF91310F}" type="presParOf" srcId="{26E563F6-59DF-43A5-B5F8-6CF95F22B4B5}" destId="{6C108DF0-F9E2-45AB-A35D-85E73FA3CD65}" srcOrd="1" destOrd="0" presId="urn:microsoft.com/office/officeart/2018/2/layout/IconCircleList"/>
    <dgm:cxn modelId="{37682A43-BA48-414A-89A7-FEC30C6AD215}" type="presParOf" srcId="{26E563F6-59DF-43A5-B5F8-6CF95F22B4B5}" destId="{2194B377-E5E4-4B1E-BBAF-81D788D5D79E}" srcOrd="2" destOrd="0" presId="urn:microsoft.com/office/officeart/2018/2/layout/IconCircleList"/>
    <dgm:cxn modelId="{CAD2B654-1550-4768-9079-477C50514052}" type="presParOf" srcId="{2194B377-E5E4-4B1E-BBAF-81D788D5D79E}" destId="{8A369BE8-2F5E-4F84-8845-EEA9A6433358}" srcOrd="0" destOrd="0" presId="urn:microsoft.com/office/officeart/2018/2/layout/IconCircleList"/>
    <dgm:cxn modelId="{E54F2221-9396-4CBD-8BA1-6279B5EF7C4A}" type="presParOf" srcId="{2194B377-E5E4-4B1E-BBAF-81D788D5D79E}" destId="{F9683313-E39D-4EA5-B7C1-4976F6F55E6A}" srcOrd="1" destOrd="0" presId="urn:microsoft.com/office/officeart/2018/2/layout/IconCircleList"/>
    <dgm:cxn modelId="{2615CB71-204C-48C5-A01A-2D798823A4EB}" type="presParOf" srcId="{2194B377-E5E4-4B1E-BBAF-81D788D5D79E}" destId="{64A2A671-48FD-4E18-8805-6FB1AA715AF2}" srcOrd="2" destOrd="0" presId="urn:microsoft.com/office/officeart/2018/2/layout/IconCircleList"/>
    <dgm:cxn modelId="{E508E32B-648A-460A-8AE4-32E142A945B1}" type="presParOf" srcId="{2194B377-E5E4-4B1E-BBAF-81D788D5D79E}" destId="{A081CF94-D071-496A-B3E8-5946E711FF95}" srcOrd="3" destOrd="0" presId="urn:microsoft.com/office/officeart/2018/2/layout/IconCircleList"/>
    <dgm:cxn modelId="{E521F872-A08C-4F6A-93CC-BC2A0C73E54D}" type="presParOf" srcId="{26E563F6-59DF-43A5-B5F8-6CF95F22B4B5}" destId="{2CFF2A73-D1A5-47CF-84AF-E9770ACAEB25}" srcOrd="3" destOrd="0" presId="urn:microsoft.com/office/officeart/2018/2/layout/IconCircleList"/>
    <dgm:cxn modelId="{B7768A91-8A13-42C9-822D-A004F5B7DE72}" type="presParOf" srcId="{26E563F6-59DF-43A5-B5F8-6CF95F22B4B5}" destId="{384113D7-099D-4299-8145-6BE6EB9F4B77}" srcOrd="4" destOrd="0" presId="urn:microsoft.com/office/officeart/2018/2/layout/IconCircleList"/>
    <dgm:cxn modelId="{5E4F6DB9-597D-465D-B30E-6A3203323602}" type="presParOf" srcId="{384113D7-099D-4299-8145-6BE6EB9F4B77}" destId="{5CD5F4E2-2663-4489-8FD1-A8B2D2BA676A}" srcOrd="0" destOrd="0" presId="urn:microsoft.com/office/officeart/2018/2/layout/IconCircleList"/>
    <dgm:cxn modelId="{D46BE957-67D5-4E8D-8B06-7588F8CBFF5F}" type="presParOf" srcId="{384113D7-099D-4299-8145-6BE6EB9F4B77}" destId="{F013E1FF-2F24-4479-A1D0-F6399C19F743}" srcOrd="1" destOrd="0" presId="urn:microsoft.com/office/officeart/2018/2/layout/IconCircleList"/>
    <dgm:cxn modelId="{C8853D43-1AD8-4487-A2CF-38C76E7BB2C0}" type="presParOf" srcId="{384113D7-099D-4299-8145-6BE6EB9F4B77}" destId="{B61DA003-D4C4-45A0-89E0-8A4ED6BE22BE}" srcOrd="2" destOrd="0" presId="urn:microsoft.com/office/officeart/2018/2/layout/IconCircleList"/>
    <dgm:cxn modelId="{B7FDBF1C-74E0-49C0-A4FF-241424BF6E5A}" type="presParOf" srcId="{384113D7-099D-4299-8145-6BE6EB9F4B77}" destId="{AA1A7540-07A6-419D-99BA-227E259ABFBD}" srcOrd="3" destOrd="0" presId="urn:microsoft.com/office/officeart/2018/2/layout/IconCircleList"/>
    <dgm:cxn modelId="{387A0DB7-A8CF-4B5B-BEF7-AE6413D23F63}" type="presParOf" srcId="{26E563F6-59DF-43A5-B5F8-6CF95F22B4B5}" destId="{8A80E307-E537-41AA-9282-21B8B26217D7}" srcOrd="5" destOrd="0" presId="urn:microsoft.com/office/officeart/2018/2/layout/IconCircleList"/>
    <dgm:cxn modelId="{C37893B2-202D-4DBB-8EA0-4FEA3B0F7709}" type="presParOf" srcId="{26E563F6-59DF-43A5-B5F8-6CF95F22B4B5}" destId="{3A6CBA13-6B64-46B9-AA5B-DC8A410F2E30}" srcOrd="6" destOrd="0" presId="urn:microsoft.com/office/officeart/2018/2/layout/IconCircleList"/>
    <dgm:cxn modelId="{CE2D99F9-BD94-4B78-9F66-E997BE81680C}" type="presParOf" srcId="{3A6CBA13-6B64-46B9-AA5B-DC8A410F2E30}" destId="{BC98CBCE-F3B6-40A3-8D54-23AC9E93B9E3}" srcOrd="0" destOrd="0" presId="urn:microsoft.com/office/officeart/2018/2/layout/IconCircleList"/>
    <dgm:cxn modelId="{8331D0C5-7798-4649-9BA9-6694AF9B5ECE}" type="presParOf" srcId="{3A6CBA13-6B64-46B9-AA5B-DC8A410F2E30}" destId="{F9E8ECDB-B083-4862-B795-4327396F1853}" srcOrd="1" destOrd="0" presId="urn:microsoft.com/office/officeart/2018/2/layout/IconCircleList"/>
    <dgm:cxn modelId="{693CF115-B2EB-4B4C-9EC5-63056209DA7D}" type="presParOf" srcId="{3A6CBA13-6B64-46B9-AA5B-DC8A410F2E30}" destId="{B6DE4FBC-F8C7-46D3-A33F-C6BDB0C4A55B}" srcOrd="2" destOrd="0" presId="urn:microsoft.com/office/officeart/2018/2/layout/IconCircleList"/>
    <dgm:cxn modelId="{AC20987F-1383-48DD-96FB-0244D67ADC3A}" type="presParOf" srcId="{3A6CBA13-6B64-46B9-AA5B-DC8A410F2E30}" destId="{A4823322-136C-4018-97A5-8A5D17F5956A}" srcOrd="3" destOrd="0" presId="urn:microsoft.com/office/officeart/2018/2/layout/IconCircleList"/>
    <dgm:cxn modelId="{EB34A617-DE0B-421F-ACF5-23B7DC75E3E5}" type="presParOf" srcId="{26E563F6-59DF-43A5-B5F8-6CF95F22B4B5}" destId="{DEA39B4C-AF2F-4EBC-A7BB-E3BD1BDAF6A3}" srcOrd="7" destOrd="0" presId="urn:microsoft.com/office/officeart/2018/2/layout/IconCircleList"/>
    <dgm:cxn modelId="{7EF46B77-0806-4D0D-A9F5-F6FA13605251}" type="presParOf" srcId="{26E563F6-59DF-43A5-B5F8-6CF95F22B4B5}" destId="{CE766160-0A1C-4EE6-A717-CE9B394CF900}" srcOrd="8" destOrd="0" presId="urn:microsoft.com/office/officeart/2018/2/layout/IconCircleList"/>
    <dgm:cxn modelId="{D9132F4C-1297-4BD0-B70F-1B4BD5D5F227}" type="presParOf" srcId="{CE766160-0A1C-4EE6-A717-CE9B394CF900}" destId="{F8045732-317C-4227-A8FC-666459F841FF}" srcOrd="0" destOrd="0" presId="urn:microsoft.com/office/officeart/2018/2/layout/IconCircleList"/>
    <dgm:cxn modelId="{32E6D6DD-6152-4903-97AB-5A12F437D075}" type="presParOf" srcId="{CE766160-0A1C-4EE6-A717-CE9B394CF900}" destId="{E904CB56-8E17-4337-9D59-C840125FD1E5}" srcOrd="1" destOrd="0" presId="urn:microsoft.com/office/officeart/2018/2/layout/IconCircleList"/>
    <dgm:cxn modelId="{1200A5F2-2487-476A-9A26-D05F4661BD8A}" type="presParOf" srcId="{CE766160-0A1C-4EE6-A717-CE9B394CF900}" destId="{A33585D7-8E77-424F-BCC6-7E9A3858B1C7}" srcOrd="2" destOrd="0" presId="urn:microsoft.com/office/officeart/2018/2/layout/IconCircleList"/>
    <dgm:cxn modelId="{FB2B5A3A-8CBC-4162-B2C7-E1AE26DF687F}" type="presParOf" srcId="{CE766160-0A1C-4EE6-A717-CE9B394CF900}" destId="{AA347CDD-B2FE-4337-9F77-26E3C871BA30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1FC6273-4F70-43BF-A231-36DE594F17D8}">
      <dsp:nvSpPr>
        <dsp:cNvPr id="0" name=""/>
        <dsp:cNvSpPr/>
      </dsp:nvSpPr>
      <dsp:spPr>
        <a:xfrm>
          <a:off x="971667" y="1514"/>
          <a:ext cx="2631599" cy="157895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baseline="0"/>
            <a:t>Good at detail-oriented jobs. Helps doctors at diagnosing certain cancers (breast cancer).</a:t>
          </a:r>
          <a:endParaRPr lang="en-US" sz="1600" kern="1200"/>
        </a:p>
      </dsp:txBody>
      <dsp:txXfrm>
        <a:off x="971667" y="1514"/>
        <a:ext cx="2631599" cy="1578959"/>
      </dsp:txXfrm>
    </dsp:sp>
    <dsp:sp modelId="{AD973DA1-C28D-4D05-B250-B52372A8B348}">
      <dsp:nvSpPr>
        <dsp:cNvPr id="0" name=""/>
        <dsp:cNvSpPr/>
      </dsp:nvSpPr>
      <dsp:spPr>
        <a:xfrm>
          <a:off x="3866426" y="1514"/>
          <a:ext cx="2631599" cy="157895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baseline="0"/>
            <a:t>Reduced time for data-heavy tasks - used in data-heavy industries, including banking and securities, Financial services, AI to process loan applications and detect fraud.</a:t>
          </a:r>
          <a:endParaRPr lang="en-US" sz="1600" kern="1200"/>
        </a:p>
      </dsp:txBody>
      <dsp:txXfrm>
        <a:off x="3866426" y="1514"/>
        <a:ext cx="2631599" cy="1578959"/>
      </dsp:txXfrm>
    </dsp:sp>
    <dsp:sp modelId="{513C3535-B2F6-4C76-9A44-DBBEE044DF42}">
      <dsp:nvSpPr>
        <dsp:cNvPr id="0" name=""/>
        <dsp:cNvSpPr/>
      </dsp:nvSpPr>
      <dsp:spPr>
        <a:xfrm>
          <a:off x="6761185" y="1514"/>
          <a:ext cx="2631599" cy="157895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baseline="0"/>
            <a:t>Saves labor and increases productivity e.g. the use of warehouse automation, which grew during the pandemic (COVID 19).</a:t>
          </a:r>
          <a:endParaRPr lang="en-US" sz="1600" kern="1200"/>
        </a:p>
      </dsp:txBody>
      <dsp:txXfrm>
        <a:off x="6761185" y="1514"/>
        <a:ext cx="2631599" cy="1578959"/>
      </dsp:txXfrm>
    </dsp:sp>
    <dsp:sp modelId="{5A57598D-21E1-4B9C-AF88-5456CD5A2B5C}">
      <dsp:nvSpPr>
        <dsp:cNvPr id="0" name=""/>
        <dsp:cNvSpPr/>
      </dsp:nvSpPr>
      <dsp:spPr>
        <a:xfrm>
          <a:off x="971667" y="1843633"/>
          <a:ext cx="2631599" cy="157895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baseline="0"/>
            <a:t>Delivers consistent results in businesses -the ability to reach customers in their native language.</a:t>
          </a:r>
          <a:endParaRPr lang="en-US" sz="1600" kern="1200"/>
        </a:p>
      </dsp:txBody>
      <dsp:txXfrm>
        <a:off x="971667" y="1843633"/>
        <a:ext cx="2631599" cy="1578959"/>
      </dsp:txXfrm>
    </dsp:sp>
    <dsp:sp modelId="{84A5C1F2-FD33-42B2-A25F-F0EA7935B6E8}">
      <dsp:nvSpPr>
        <dsp:cNvPr id="0" name=""/>
        <dsp:cNvSpPr/>
      </dsp:nvSpPr>
      <dsp:spPr>
        <a:xfrm>
          <a:off x="3866426" y="1843633"/>
          <a:ext cx="2631599" cy="157895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baseline="0"/>
            <a:t>Improves customer satisfaction through personalization of content, messaging, ads.</a:t>
          </a:r>
          <a:endParaRPr lang="en-US" sz="1600" kern="1200"/>
        </a:p>
      </dsp:txBody>
      <dsp:txXfrm>
        <a:off x="3866426" y="1843633"/>
        <a:ext cx="2631599" cy="1578959"/>
      </dsp:txXfrm>
    </dsp:sp>
    <dsp:sp modelId="{A6C6A550-798C-4AE9-A610-22CEE73BB8E6}">
      <dsp:nvSpPr>
        <dsp:cNvPr id="0" name=""/>
        <dsp:cNvSpPr/>
      </dsp:nvSpPr>
      <dsp:spPr>
        <a:xfrm>
          <a:off x="6761185" y="1843633"/>
          <a:ext cx="2631599" cy="157895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baseline="0"/>
            <a:t>AI-powered virtual agents are always available. AI programs do not need to sleep or take breaks, providing 24/7 service.</a:t>
          </a:r>
          <a:endParaRPr lang="en-US" sz="1600" kern="1200"/>
        </a:p>
      </dsp:txBody>
      <dsp:txXfrm>
        <a:off x="6761185" y="1843633"/>
        <a:ext cx="2631599" cy="157895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835BDF-16C7-42FA-B0DB-ACFF4E4F7CEA}">
      <dsp:nvSpPr>
        <dsp:cNvPr id="0" name=""/>
        <dsp:cNvSpPr/>
      </dsp:nvSpPr>
      <dsp:spPr>
        <a:xfrm>
          <a:off x="37178" y="529146"/>
          <a:ext cx="891912" cy="891912"/>
        </a:xfrm>
        <a:prstGeom prst="ellipse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A9FC80DD-5F86-4F32-8E96-8B9707C65455}">
      <dsp:nvSpPr>
        <dsp:cNvPr id="0" name=""/>
        <dsp:cNvSpPr/>
      </dsp:nvSpPr>
      <dsp:spPr>
        <a:xfrm>
          <a:off x="224480" y="716447"/>
          <a:ext cx="517308" cy="51730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310F3F5-5B9C-4D11-93B4-810B0CEF680D}">
      <dsp:nvSpPr>
        <dsp:cNvPr id="0" name=""/>
        <dsp:cNvSpPr/>
      </dsp:nvSpPr>
      <dsp:spPr>
        <a:xfrm>
          <a:off x="1120214" y="529146"/>
          <a:ext cx="2102364" cy="8919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To Stock images (free images).</a:t>
          </a:r>
        </a:p>
      </dsp:txBody>
      <dsp:txXfrm>
        <a:off x="1120214" y="529146"/>
        <a:ext cx="2102364" cy="891912"/>
      </dsp:txXfrm>
    </dsp:sp>
    <dsp:sp modelId="{8A369BE8-2F5E-4F84-8845-EEA9A6433358}">
      <dsp:nvSpPr>
        <dsp:cNvPr id="0" name=""/>
        <dsp:cNvSpPr/>
      </dsp:nvSpPr>
      <dsp:spPr>
        <a:xfrm>
          <a:off x="3588900" y="529146"/>
          <a:ext cx="891912" cy="891912"/>
        </a:xfrm>
        <a:prstGeom prst="ellipse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9683313-E39D-4EA5-B7C1-4976F6F55E6A}">
      <dsp:nvSpPr>
        <dsp:cNvPr id="0" name=""/>
        <dsp:cNvSpPr/>
      </dsp:nvSpPr>
      <dsp:spPr>
        <a:xfrm>
          <a:off x="3776201" y="716447"/>
          <a:ext cx="517308" cy="51730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081CF94-D071-496A-B3E8-5946E711FF95}">
      <dsp:nvSpPr>
        <dsp:cNvPr id="0" name=""/>
        <dsp:cNvSpPr/>
      </dsp:nvSpPr>
      <dsp:spPr>
        <a:xfrm>
          <a:off x="4671936" y="529146"/>
          <a:ext cx="2102364" cy="8919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Google. </a:t>
          </a:r>
        </a:p>
      </dsp:txBody>
      <dsp:txXfrm>
        <a:off x="4671936" y="529146"/>
        <a:ext cx="2102364" cy="891912"/>
      </dsp:txXfrm>
    </dsp:sp>
    <dsp:sp modelId="{5CD5F4E2-2663-4489-8FD1-A8B2D2BA676A}">
      <dsp:nvSpPr>
        <dsp:cNvPr id="0" name=""/>
        <dsp:cNvSpPr/>
      </dsp:nvSpPr>
      <dsp:spPr>
        <a:xfrm>
          <a:off x="7140621" y="529146"/>
          <a:ext cx="891912" cy="891912"/>
        </a:xfrm>
        <a:prstGeom prst="ellipse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013E1FF-2F24-4479-A1D0-F6399C19F743}">
      <dsp:nvSpPr>
        <dsp:cNvPr id="0" name=""/>
        <dsp:cNvSpPr/>
      </dsp:nvSpPr>
      <dsp:spPr>
        <a:xfrm>
          <a:off x="7327922" y="716447"/>
          <a:ext cx="517308" cy="517308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A1A7540-07A6-419D-99BA-227E259ABFBD}">
      <dsp:nvSpPr>
        <dsp:cNvPr id="0" name=""/>
        <dsp:cNvSpPr/>
      </dsp:nvSpPr>
      <dsp:spPr>
        <a:xfrm>
          <a:off x="8223657" y="529146"/>
          <a:ext cx="2102364" cy="8919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/>
            <a:t>Ai.</a:t>
          </a:r>
          <a:endParaRPr lang="en-US" sz="1700" kern="1200"/>
        </a:p>
      </dsp:txBody>
      <dsp:txXfrm>
        <a:off x="8223657" y="529146"/>
        <a:ext cx="2102364" cy="891912"/>
      </dsp:txXfrm>
    </dsp:sp>
    <dsp:sp modelId="{BC98CBCE-F3B6-40A3-8D54-23AC9E93B9E3}">
      <dsp:nvSpPr>
        <dsp:cNvPr id="0" name=""/>
        <dsp:cNvSpPr/>
      </dsp:nvSpPr>
      <dsp:spPr>
        <a:xfrm>
          <a:off x="37178" y="2003178"/>
          <a:ext cx="891912" cy="891912"/>
        </a:xfrm>
        <a:prstGeom prst="ellipse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9E8ECDB-B083-4862-B795-4327396F1853}">
      <dsp:nvSpPr>
        <dsp:cNvPr id="0" name=""/>
        <dsp:cNvSpPr/>
      </dsp:nvSpPr>
      <dsp:spPr>
        <a:xfrm>
          <a:off x="224480" y="2190480"/>
          <a:ext cx="517308" cy="517308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4823322-136C-4018-97A5-8A5D17F5956A}">
      <dsp:nvSpPr>
        <dsp:cNvPr id="0" name=""/>
        <dsp:cNvSpPr/>
      </dsp:nvSpPr>
      <dsp:spPr>
        <a:xfrm>
          <a:off x="1120214" y="2003178"/>
          <a:ext cx="2102364" cy="8919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The pictures and images do not belong to me (I have no rights).</a:t>
          </a:r>
        </a:p>
      </dsp:txBody>
      <dsp:txXfrm>
        <a:off x="1120214" y="2003178"/>
        <a:ext cx="2102364" cy="891912"/>
      </dsp:txXfrm>
    </dsp:sp>
    <dsp:sp modelId="{F8045732-317C-4227-A8FC-666459F841FF}">
      <dsp:nvSpPr>
        <dsp:cNvPr id="0" name=""/>
        <dsp:cNvSpPr/>
      </dsp:nvSpPr>
      <dsp:spPr>
        <a:xfrm>
          <a:off x="3588900" y="2003178"/>
          <a:ext cx="891912" cy="891912"/>
        </a:xfrm>
        <a:prstGeom prst="ellipse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904CB56-8E17-4337-9D59-C840125FD1E5}">
      <dsp:nvSpPr>
        <dsp:cNvPr id="0" name=""/>
        <dsp:cNvSpPr/>
      </dsp:nvSpPr>
      <dsp:spPr>
        <a:xfrm>
          <a:off x="3776201" y="2190480"/>
          <a:ext cx="517308" cy="517308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A347CDD-B2FE-4337-9F77-26E3C871BA30}">
      <dsp:nvSpPr>
        <dsp:cNvPr id="0" name=""/>
        <dsp:cNvSpPr/>
      </dsp:nvSpPr>
      <dsp:spPr>
        <a:xfrm>
          <a:off x="4671936" y="2003178"/>
          <a:ext cx="2102364" cy="8919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Thank you Stock , Google and Ai. </a:t>
          </a:r>
        </a:p>
      </dsp:txBody>
      <dsp:txXfrm>
        <a:off x="4671936" y="2003178"/>
        <a:ext cx="2102364" cy="89191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24EFD0-A72B-4D16-A9E1-A546D0901FA6}" type="datetimeFigureOut">
              <a:rPr lang="en-US" smtClean="0"/>
              <a:t>12/22/2025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B64107-78E3-41E0-8970-B6F22C57A4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9095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B64107-78E3-41E0-8970-B6F22C57A44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0238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B64107-78E3-41E0-8970-B6F22C57A44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13758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B64107-78E3-41E0-8970-B6F22C57A44D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1549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9276C-5F27-4050-B2B2-099BC13F8AC5}" type="datetime1">
              <a:rPr lang="en-US" smtClean="0"/>
              <a:t>12/22/2025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@mokhudu creations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AA608-1AED-4191-93C3-B0D6BA16E2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9301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79185-B5B4-44D0-B73A-2FBBEF3DC4CA}" type="datetime1">
              <a:rPr lang="en-US" smtClean="0"/>
              <a:t>12/22/2025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@mokhudu creations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AA608-1AED-4191-93C3-B0D6BA16E2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66087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711C2-6FEB-4EC4-ABB9-A62135292455}" type="datetime1">
              <a:rPr lang="en-US" smtClean="0"/>
              <a:t>12/22/2025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@mokhudu creations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AA608-1AED-4191-93C3-B0D6BA16E2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237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B8B8B-BBAB-4F4B-BD58-86FFB9D80453}" type="datetime1">
              <a:rPr lang="en-US" smtClean="0"/>
              <a:t>12/22/2025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@mokhudu creations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AA608-1AED-4191-93C3-B0D6BA16E2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3212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C6C8B-908F-4AC6-B13C-85FCF5A18008}" type="datetime1">
              <a:rPr lang="en-US" smtClean="0"/>
              <a:t>12/22/2025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@mokhudu creations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AA608-1AED-4191-93C3-B0D6BA16E2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7068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CCC6F-DE04-4135-985A-159AD9ABEFB0}" type="datetime1">
              <a:rPr lang="en-US" smtClean="0"/>
              <a:t>12/22/2025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@mokhudu creations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AA608-1AED-4191-93C3-B0D6BA16E2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72615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8778D-900E-4082-B1A9-47D768E72414}" type="datetime1">
              <a:rPr lang="en-US" smtClean="0"/>
              <a:t>12/22/2025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@mokhudu creations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AA608-1AED-4191-93C3-B0D6BA16E2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7316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B6B71-362F-4C31-BE8A-0B1269F572CA}" type="datetime1">
              <a:rPr lang="en-US" smtClean="0"/>
              <a:t>12/22/2025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@mokhudu creations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AA608-1AED-4191-93C3-B0D6BA16E2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97516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0270A-89BE-45BF-ABBA-2466CBC5F0BF}" type="datetime1">
              <a:rPr lang="en-US" smtClean="0"/>
              <a:t>12/22/2025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@mokhudu creations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AA608-1AED-4191-93C3-B0D6BA16E2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17233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8057E-0E8E-484B-8A1E-3F52EF1EB7B4}" type="datetime1">
              <a:rPr lang="en-US" smtClean="0"/>
              <a:t>12/22/2025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@mokhudu creations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AA608-1AED-4191-93C3-B0D6BA16E2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1685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48F15-7442-4CE3-A727-1781EF0C3463}" type="datetime1">
              <a:rPr lang="en-US" smtClean="0"/>
              <a:t>12/22/2025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@mokhudu creations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AA608-1AED-4191-93C3-B0D6BA16E2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7456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1BBCF-D85A-49E4-AA0D-522DDA8CB5D5}" type="datetime1">
              <a:rPr lang="en-US" smtClean="0"/>
              <a:t>12/22/2025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@mokhudu creations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AA608-1AED-4191-93C3-B0D6BA16E2F4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78823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04F56-B651-47A8-AA9A-2539A8E6B1DC}" type="datetime1">
              <a:rPr lang="en-US" smtClean="0"/>
              <a:t>12/22/2025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@mokhudu creations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AA608-1AED-4191-93C3-B0D6BA16E2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77711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1F9B6-8A85-47D2-A663-4851E9BD1F4E}" type="datetime1">
              <a:rPr lang="en-US" smtClean="0"/>
              <a:t>12/22/2025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@mokhudu creations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AA608-1AED-4191-93C3-B0D6BA16E2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3801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7F705-9475-40EA-AC61-E67581480229}" type="datetime1">
              <a:rPr lang="en-US" smtClean="0"/>
              <a:t>12/22/2025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@mokhudu creations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AA608-1AED-4191-93C3-B0D6BA16E2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0896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3F892-830A-41B2-87CC-F18C941B790C}" type="datetime1">
              <a:rPr lang="en-US" smtClean="0"/>
              <a:t>12/22/2025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@mokhudu creations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AA608-1AED-4191-93C3-B0D6BA16E2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8393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B0157-B864-4E1B-B463-0FF46D7CD877}" type="datetime1">
              <a:rPr lang="en-US" smtClean="0"/>
              <a:t>12/22/2025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@mokhudu creations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AA608-1AED-4191-93C3-B0D6BA16E2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7844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3105E-54D9-4D6F-99E1-988EDD2DB949}" type="datetime1">
              <a:rPr lang="en-US" smtClean="0"/>
              <a:t>12/22/2025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@mokhudu creations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AA608-1AED-4191-93C3-B0D6BA16E2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71225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5B0DBEB8-AA6C-438D-8153-A56BBEB3D14C}" type="datetime1">
              <a:rPr lang="en-US" smtClean="0"/>
              <a:t>12/22/2025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/>
              <a:t>@mokhudu creations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B0AA608-1AED-4191-93C3-B0D6BA16E2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08360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751" r:id="rId12"/>
    <p:sldLayoutId id="2147483752" r:id="rId13"/>
    <p:sldLayoutId id="2147483753" r:id="rId14"/>
    <p:sldLayoutId id="2147483754" r:id="rId15"/>
    <p:sldLayoutId id="2147483755" r:id="rId16"/>
    <p:sldLayoutId id="2147483756" r:id="rId17"/>
    <p:sldLayoutId id="2147483757" r:id="rId18"/>
  </p:sldLayoutIdLst>
  <p:hf sldNum="0"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dobe Illustrator - Wikipedia"/>
          <p:cNvPicPr>
            <a:picLocks noChangeAspect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1460" y="157317"/>
            <a:ext cx="5176578" cy="4965290"/>
          </a:xfrm>
          <a:prstGeom prst="ellipse">
            <a:avLst/>
          </a:prstGeom>
          <a:ln w="76200" cap="rnd">
            <a:solidFill>
              <a:srgbClr val="FFFF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8539" y="1360506"/>
            <a:ext cx="5611593" cy="873135"/>
          </a:xfrm>
        </p:spPr>
        <p:txBody>
          <a:bodyPr>
            <a:normAutofit fontScale="90000"/>
          </a:bodyPr>
          <a:lstStyle/>
          <a:p>
            <a:r>
              <a:rPr lang="en-US" b="1" u="sng" dirty="0">
                <a:solidFill>
                  <a:srgbClr val="FFC000"/>
                </a:solidFill>
              </a:rPr>
              <a:t>THE NEW ERA OF </a:t>
            </a:r>
            <a:br>
              <a:rPr lang="en-US" b="1" u="sng" dirty="0">
                <a:solidFill>
                  <a:srgbClr val="FFC000"/>
                </a:solidFill>
              </a:rPr>
            </a:br>
            <a:r>
              <a:rPr lang="en-US" b="1" u="sng" dirty="0">
                <a:solidFill>
                  <a:srgbClr val="FFC000"/>
                </a:solidFill>
              </a:rPr>
              <a:t>PRODUCTIVITY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27839" y="4073615"/>
            <a:ext cx="10863744" cy="2973139"/>
          </a:xfrm>
        </p:spPr>
        <p:txBody>
          <a:bodyPr>
            <a:normAutofit fontScale="70000" lnSpcReduction="20000"/>
          </a:bodyPr>
          <a:lstStyle/>
          <a:p>
            <a:r>
              <a:rPr lang="en-US" sz="4000" b="1" dirty="0"/>
              <a:t>ARE YOU READY</a:t>
            </a:r>
            <a:r>
              <a:rPr lang="en-US" sz="12000" b="1" dirty="0"/>
              <a:t>?</a:t>
            </a:r>
          </a:p>
          <a:p>
            <a:r>
              <a:rPr lang="en-US" sz="12000" b="1" dirty="0"/>
              <a:t>Do not be left out!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49972" y="2918952"/>
            <a:ext cx="44887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is here and now …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A8FA39-345F-B20C-9A64-6245B4D5A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@mokhudu creations</a:t>
            </a:r>
          </a:p>
        </p:txBody>
      </p:sp>
    </p:spTree>
    <p:extLst>
      <p:ext uri="{BB962C8B-B14F-4D97-AF65-F5344CB8AC3E}">
        <p14:creationId xmlns:p14="http://schemas.microsoft.com/office/powerpoint/2010/main" val="619471444"/>
      </p:ext>
    </p:extLst>
  </p:cSld>
  <p:clrMapOvr>
    <a:masterClrMapping/>
  </p:clrMapOvr>
  <p:transition spd="slow">
    <p:cover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6">
            <a:extLst>
              <a:ext uri="{FF2B5EF4-FFF2-40B4-BE49-F238E27FC236}">
                <a16:creationId xmlns:a16="http://schemas.microsoft.com/office/drawing/2014/main" id="{DC3B8C6B-63CA-4384-8059-2036BE5202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05" r="24908"/>
          <a:stretch/>
        </p:blipFill>
        <p:spPr>
          <a:xfrm>
            <a:off x="20" y="10"/>
            <a:ext cx="4024741" cy="685799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C71B03AA-C0EB-4104-84F8-E1AB8BFBEF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24761" y="-2"/>
            <a:ext cx="81313" cy="6858002"/>
          </a:xfrm>
          <a:prstGeom prst="rect">
            <a:avLst/>
          </a:prstGeom>
          <a:gradFill flip="none" rotWithShape="1">
            <a:gsLst>
              <a:gs pos="84000">
                <a:srgbClr val="B5B5B5"/>
              </a:gs>
              <a:gs pos="60159">
                <a:srgbClr val="D5D5D5"/>
              </a:gs>
              <a:gs pos="50447">
                <a:srgbClr val="E6E6E6"/>
              </a:gs>
              <a:gs pos="44260">
                <a:srgbClr val="D5D5D5"/>
              </a:gs>
              <a:gs pos="15928">
                <a:srgbClr val="B5B5B5"/>
              </a:gs>
              <a:gs pos="7000">
                <a:srgbClr val="8A8A8A"/>
              </a:gs>
              <a:gs pos="0">
                <a:srgbClr val="BBBBBB"/>
              </a:gs>
              <a:gs pos="93000">
                <a:srgbClr val="8A8A8A"/>
              </a:gs>
              <a:gs pos="100000">
                <a:srgbClr val="BBBBB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09C2B723-6C2F-49DE-A429-50BDFD1ADB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65050" y="618517"/>
            <a:ext cx="6672886" cy="1596177"/>
          </a:xfrm>
        </p:spPr>
        <p:txBody>
          <a:bodyPr>
            <a:normAutofit/>
          </a:bodyPr>
          <a:lstStyle/>
          <a:p>
            <a:r>
              <a:rPr lang="en-US" b="1" u="sng"/>
              <a:t>AI ------ in less than 5 years</a:t>
            </a:r>
            <a:br>
              <a:rPr lang="en-US" b="1" u="sng" dirty="0"/>
            </a:br>
            <a:endParaRPr lang="en-US" u="sn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65048" y="2367092"/>
            <a:ext cx="6672887" cy="342410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/>
              <a:t>1. Human life will speed up.</a:t>
            </a:r>
          </a:p>
          <a:p>
            <a:pPr marL="0" indent="0">
              <a:buNone/>
            </a:pPr>
            <a:r>
              <a:rPr lang="en-US" b="1"/>
              <a:t>2. Behaviors will change.</a:t>
            </a:r>
          </a:p>
          <a:p>
            <a:pPr marL="0" indent="0">
              <a:buNone/>
            </a:pPr>
            <a:r>
              <a:rPr lang="en-US" b="1"/>
              <a:t>3. Industries will be transformed</a:t>
            </a:r>
          </a:p>
          <a:p>
            <a:pPr marL="0" indent="0">
              <a:buNone/>
            </a:pPr>
            <a:r>
              <a:rPr lang="en-US" b="1"/>
              <a:t>4. Everything will change. </a:t>
            </a:r>
          </a:p>
          <a:p>
            <a:pPr marL="0" indent="0">
              <a:buNone/>
            </a:pPr>
            <a:r>
              <a:rPr lang="en-US" b="1"/>
              <a:t>Do not be obsolete! Hurry! </a:t>
            </a:r>
          </a:p>
          <a:p>
            <a:pPr marL="0" indent="0">
              <a:buNone/>
            </a:pP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5B8EAD0-F8C7-5FE3-D384-343A1FAA5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@mokhudu creations</a:t>
            </a:r>
          </a:p>
        </p:txBody>
      </p:sp>
    </p:spTree>
    <p:extLst>
      <p:ext uri="{BB962C8B-B14F-4D97-AF65-F5344CB8AC3E}">
        <p14:creationId xmlns:p14="http://schemas.microsoft.com/office/powerpoint/2010/main" val="17580296"/>
      </p:ext>
    </p:extLst>
  </p:cSld>
  <p:clrMapOvr>
    <a:masterClrMapping/>
  </p:clrMapOvr>
  <p:transition spd="slow">
    <p:cover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9">
            <a:extLst>
              <a:ext uri="{FF2B5EF4-FFF2-40B4-BE49-F238E27FC236}">
                <a16:creationId xmlns:a16="http://schemas.microsoft.com/office/drawing/2014/main" id="{DC3B8C6B-63CA-4384-8059-2036BE5202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53" r="17860"/>
          <a:stretch/>
        </p:blipFill>
        <p:spPr>
          <a:xfrm>
            <a:off x="20" y="10"/>
            <a:ext cx="4024741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C71B03AA-C0EB-4104-84F8-E1AB8BFBEF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24761" y="-2"/>
            <a:ext cx="81313" cy="6858002"/>
          </a:xfrm>
          <a:prstGeom prst="rect">
            <a:avLst/>
          </a:prstGeom>
          <a:gradFill flip="none" rotWithShape="1">
            <a:gsLst>
              <a:gs pos="84000">
                <a:srgbClr val="B5B5B5"/>
              </a:gs>
              <a:gs pos="60159">
                <a:srgbClr val="D5D5D5"/>
              </a:gs>
              <a:gs pos="50447">
                <a:srgbClr val="E6E6E6"/>
              </a:gs>
              <a:gs pos="44260">
                <a:srgbClr val="D5D5D5"/>
              </a:gs>
              <a:gs pos="15928">
                <a:srgbClr val="B5B5B5"/>
              </a:gs>
              <a:gs pos="7000">
                <a:srgbClr val="8A8A8A"/>
              </a:gs>
              <a:gs pos="0">
                <a:srgbClr val="BBBBBB"/>
              </a:gs>
              <a:gs pos="93000">
                <a:srgbClr val="8A8A8A"/>
              </a:gs>
              <a:gs pos="100000">
                <a:srgbClr val="BBBBB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9C2B723-6C2F-49DE-A429-50BDFD1ADB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65050" y="618517"/>
            <a:ext cx="6672886" cy="1596177"/>
          </a:xfrm>
        </p:spPr>
        <p:txBody>
          <a:bodyPr>
            <a:normAutofit/>
          </a:bodyPr>
          <a:lstStyle/>
          <a:p>
            <a:r>
              <a:rPr lang="en-US" b="1"/>
              <a:t>History of Ai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65048" y="2367092"/>
            <a:ext cx="6672887" cy="342410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/>
              <a:t>TASK One</a:t>
            </a:r>
          </a:p>
          <a:p>
            <a:pPr marL="0" indent="0">
              <a:buNone/>
            </a:pPr>
            <a:r>
              <a:rPr lang="en-US"/>
              <a:t>Read more on history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437EF2-CB91-139C-85EC-89EFD35AF9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@mokhudu creations</a:t>
            </a:r>
          </a:p>
        </p:txBody>
      </p:sp>
    </p:spTree>
    <p:extLst>
      <p:ext uri="{BB962C8B-B14F-4D97-AF65-F5344CB8AC3E}">
        <p14:creationId xmlns:p14="http://schemas.microsoft.com/office/powerpoint/2010/main" val="1178095150"/>
      </p:ext>
    </p:extLst>
  </p:cSld>
  <p:clrMapOvr>
    <a:masterClrMapping/>
  </p:clrMapOvr>
  <p:transition spd="slow">
    <p:cover dir="ld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8">
            <a:extLst>
              <a:ext uri="{FF2B5EF4-FFF2-40B4-BE49-F238E27FC236}">
                <a16:creationId xmlns:a16="http://schemas.microsoft.com/office/drawing/2014/main" id="{DC3B8C6B-63CA-4384-8059-2036BE5202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96" r="20817"/>
          <a:stretch/>
        </p:blipFill>
        <p:spPr>
          <a:xfrm>
            <a:off x="20" y="10"/>
            <a:ext cx="4024741" cy="6857990"/>
          </a:xfrm>
          <a:prstGeom prst="rect">
            <a:avLst/>
          </a:prstGeom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6" name="Rectangle 10">
            <a:extLst>
              <a:ext uri="{FF2B5EF4-FFF2-40B4-BE49-F238E27FC236}">
                <a16:creationId xmlns:a16="http://schemas.microsoft.com/office/drawing/2014/main" id="{C71B03AA-C0EB-4104-84F8-E1AB8BFBEF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24761" y="-2"/>
            <a:ext cx="81313" cy="6858002"/>
          </a:xfrm>
          <a:prstGeom prst="rect">
            <a:avLst/>
          </a:prstGeom>
          <a:gradFill flip="none" rotWithShape="1">
            <a:gsLst>
              <a:gs pos="84000">
                <a:srgbClr val="B5B5B5"/>
              </a:gs>
              <a:gs pos="60159">
                <a:srgbClr val="D5D5D5"/>
              </a:gs>
              <a:gs pos="50447">
                <a:srgbClr val="E6E6E6"/>
              </a:gs>
              <a:gs pos="44260">
                <a:srgbClr val="D5D5D5"/>
              </a:gs>
              <a:gs pos="15928">
                <a:srgbClr val="B5B5B5"/>
              </a:gs>
              <a:gs pos="7000">
                <a:srgbClr val="8A8A8A"/>
              </a:gs>
              <a:gs pos="0">
                <a:srgbClr val="BBBBBB"/>
              </a:gs>
              <a:gs pos="93000">
                <a:srgbClr val="8A8A8A"/>
              </a:gs>
              <a:gs pos="100000">
                <a:srgbClr val="BBBBB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2">
            <a:extLst>
              <a:ext uri="{FF2B5EF4-FFF2-40B4-BE49-F238E27FC236}">
                <a16:creationId xmlns:a16="http://schemas.microsoft.com/office/drawing/2014/main" id="{09C2B723-6C2F-49DE-A429-50BDFD1ADB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65050" y="618517"/>
            <a:ext cx="6672886" cy="1596177"/>
          </a:xfrm>
        </p:spPr>
        <p:txBody>
          <a:bodyPr>
            <a:normAutofit/>
          </a:bodyPr>
          <a:lstStyle/>
          <a:p>
            <a:r>
              <a:rPr lang="en-US" b="1" u="sng"/>
              <a:t>AI - Acronym and definition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65048" y="2367092"/>
            <a:ext cx="6672887" cy="3424107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n-US" sz="1400" b="1" u="sng"/>
              <a:t>Artificial intelligence </a:t>
            </a:r>
            <a:r>
              <a:rPr lang="en-US" sz="1400"/>
              <a:t>(AI) is the intelligence of machines or software, as opposed to the intelligence of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sz="1400"/>
              <a:t>humans or animals.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sz="1400" b="1"/>
              <a:t>Purpose</a:t>
            </a:r>
          </a:p>
          <a:p>
            <a:pPr>
              <a:lnSpc>
                <a:spcPct val="110000"/>
              </a:lnSpc>
              <a:buFontTx/>
              <a:buChar char="-"/>
            </a:pPr>
            <a:r>
              <a:rPr lang="en-US" sz="1400"/>
              <a:t>to organize the world's information</a:t>
            </a:r>
          </a:p>
          <a:p>
            <a:pPr>
              <a:lnSpc>
                <a:spcPct val="110000"/>
              </a:lnSpc>
              <a:buFontTx/>
              <a:buChar char="-"/>
            </a:pPr>
            <a:r>
              <a:rPr lang="en-US" sz="1400"/>
              <a:t>make it readily accessible and useful.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sz="1400" b="1"/>
              <a:t>Open AI</a:t>
            </a:r>
          </a:p>
          <a:p>
            <a:pPr>
              <a:lnSpc>
                <a:spcPct val="110000"/>
              </a:lnSpc>
              <a:buFontTx/>
              <a:buChar char="-"/>
            </a:pPr>
            <a:r>
              <a:rPr lang="en-US" sz="1400"/>
              <a:t>Aimed at developing safe and beneficial to all </a:t>
            </a:r>
          </a:p>
          <a:p>
            <a:pPr>
              <a:lnSpc>
                <a:spcPct val="110000"/>
              </a:lnSpc>
              <a:buFontTx/>
              <a:buChar char="-"/>
            </a:pPr>
            <a:r>
              <a:rPr lang="en-US" sz="1400"/>
              <a:t>AI requires people from a wide range of disciplines and backgrounds. </a:t>
            </a:r>
          </a:p>
          <a:p>
            <a:pPr marL="0" indent="0">
              <a:lnSpc>
                <a:spcPct val="110000"/>
              </a:lnSpc>
              <a:buNone/>
            </a:pPr>
            <a:endParaRPr lang="en-US" sz="140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F6F812-E857-853E-DBBF-36BB155073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@mokhudu creations</a:t>
            </a:r>
          </a:p>
        </p:txBody>
      </p:sp>
    </p:spTree>
    <p:extLst>
      <p:ext uri="{BB962C8B-B14F-4D97-AF65-F5344CB8AC3E}">
        <p14:creationId xmlns:p14="http://schemas.microsoft.com/office/powerpoint/2010/main" val="1520918957"/>
      </p:ext>
    </p:extLst>
  </p:cSld>
  <p:clrMapOvr>
    <a:masterClrMapping/>
  </p:clrMapOvr>
  <p:transition spd="slow">
    <p:cover dir="l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9">
            <a:extLst>
              <a:ext uri="{FF2B5EF4-FFF2-40B4-BE49-F238E27FC236}">
                <a16:creationId xmlns:a16="http://schemas.microsoft.com/office/drawing/2014/main" id="{DC3B8C6B-63CA-4384-8059-2036BE5202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60" r="6954"/>
          <a:stretch/>
        </p:blipFill>
        <p:spPr>
          <a:xfrm>
            <a:off x="20" y="10"/>
            <a:ext cx="4024741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C71B03AA-C0EB-4104-84F8-E1AB8BFBEF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24761" y="-2"/>
            <a:ext cx="81313" cy="6858002"/>
          </a:xfrm>
          <a:prstGeom prst="rect">
            <a:avLst/>
          </a:prstGeom>
          <a:gradFill flip="none" rotWithShape="1">
            <a:gsLst>
              <a:gs pos="84000">
                <a:srgbClr val="B5B5B5"/>
              </a:gs>
              <a:gs pos="60159">
                <a:srgbClr val="D5D5D5"/>
              </a:gs>
              <a:gs pos="50447">
                <a:srgbClr val="E6E6E6"/>
              </a:gs>
              <a:gs pos="44260">
                <a:srgbClr val="D5D5D5"/>
              </a:gs>
              <a:gs pos="15928">
                <a:srgbClr val="B5B5B5"/>
              </a:gs>
              <a:gs pos="7000">
                <a:srgbClr val="8A8A8A"/>
              </a:gs>
              <a:gs pos="0">
                <a:srgbClr val="BBBBBB"/>
              </a:gs>
              <a:gs pos="93000">
                <a:srgbClr val="8A8A8A"/>
              </a:gs>
              <a:gs pos="100000">
                <a:srgbClr val="BBBBB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9C2B723-6C2F-49DE-A429-50BDFD1ADB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65050" y="618517"/>
            <a:ext cx="6672886" cy="1596177"/>
          </a:xfrm>
        </p:spPr>
        <p:txBody>
          <a:bodyPr>
            <a:normAutofit/>
          </a:bodyPr>
          <a:lstStyle/>
          <a:p>
            <a:r>
              <a:rPr lang="en-US" b="1" u="sng"/>
              <a:t>AI Principle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65048" y="2367092"/>
            <a:ext cx="6672887" cy="3424107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n-US" sz="1600"/>
              <a:t>AI is simply a component of the technology, such as machine learning.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sz="1600"/>
              <a:t>AI requires a foundation of specialized hardware and software for writing and training machine learning algorithms.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sz="1600"/>
              <a:t>AI systems work by </a:t>
            </a:r>
          </a:p>
          <a:p>
            <a:pPr marL="457200" indent="-457200">
              <a:lnSpc>
                <a:spcPct val="110000"/>
              </a:lnSpc>
              <a:buAutoNum type="arabicPeriod"/>
            </a:pPr>
            <a:r>
              <a:rPr lang="en-US" sz="1600"/>
              <a:t>Ingesting large amounts of labeled training data</a:t>
            </a:r>
          </a:p>
          <a:p>
            <a:pPr marL="457200" indent="-457200">
              <a:lnSpc>
                <a:spcPct val="110000"/>
              </a:lnSpc>
              <a:buAutoNum type="arabicPeriod"/>
            </a:pPr>
            <a:r>
              <a:rPr lang="en-US" sz="1600"/>
              <a:t>Analyzing the data for correlations and patterns, and using these patterns to make predictions about future states. </a:t>
            </a:r>
          </a:p>
          <a:p>
            <a:pPr marL="457200" indent="-457200">
              <a:lnSpc>
                <a:spcPct val="110000"/>
              </a:lnSpc>
              <a:buAutoNum type="arabicPeriod"/>
            </a:pPr>
            <a:r>
              <a:rPr lang="en-US" sz="1600"/>
              <a:t>New, rapidly improving generative AI techniques can create realistic text, images, music and other media.</a:t>
            </a:r>
          </a:p>
          <a:p>
            <a:pPr marL="0" indent="0">
              <a:lnSpc>
                <a:spcPct val="110000"/>
              </a:lnSpc>
              <a:buNone/>
            </a:pPr>
            <a:endParaRPr lang="en-US" sz="160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BA6E01-7F68-3D58-8586-274C77A745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@mokhudu creations</a:t>
            </a:r>
          </a:p>
        </p:txBody>
      </p:sp>
    </p:spTree>
    <p:extLst>
      <p:ext uri="{BB962C8B-B14F-4D97-AF65-F5344CB8AC3E}">
        <p14:creationId xmlns:p14="http://schemas.microsoft.com/office/powerpoint/2010/main" val="1585520349"/>
      </p:ext>
    </p:extLst>
  </p:cSld>
  <p:clrMapOvr>
    <a:masterClrMapping/>
  </p:clrMapOvr>
  <p:transition spd="slow">
    <p:cover dir="r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4373"/>
            <a:ext cx="4753466" cy="1293028"/>
          </a:xfrm>
        </p:spPr>
        <p:txBody>
          <a:bodyPr>
            <a:normAutofit/>
          </a:bodyPr>
          <a:lstStyle/>
          <a:p>
            <a:r>
              <a:rPr lang="en-US" sz="3700" b="1" u="sng"/>
              <a:t>AI programming cognitive skills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1" y="2194560"/>
            <a:ext cx="4753466" cy="4024125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1900"/>
              <a:t>1. Learning. AI programming focuses on acquiring data and creating rules, </a:t>
            </a:r>
            <a:r>
              <a:rPr lang="en-US" sz="1900" b="1"/>
              <a:t>(algorithms), provide computing devices correct instructions on how  to complete a specific task</a:t>
            </a:r>
            <a:r>
              <a:rPr lang="en-US" sz="1900"/>
              <a:t>.</a:t>
            </a:r>
          </a:p>
          <a:p>
            <a:pPr marL="0" indent="0">
              <a:buNone/>
            </a:pPr>
            <a:r>
              <a:rPr lang="en-US" sz="1900"/>
              <a:t>2. Reasoning. - choosing the right algorithm to reach a desired outcome.</a:t>
            </a:r>
          </a:p>
          <a:p>
            <a:pPr marL="0" indent="0">
              <a:buNone/>
            </a:pPr>
            <a:r>
              <a:rPr lang="en-US" sz="1900"/>
              <a:t>3. Self-correction.-  </a:t>
            </a:r>
            <a:r>
              <a:rPr lang="en-US" sz="1900" b="1"/>
              <a:t>continually fine-tune algorithms </a:t>
            </a:r>
            <a:r>
              <a:rPr lang="en-US" sz="1900"/>
              <a:t>and accurate results.</a:t>
            </a:r>
          </a:p>
          <a:p>
            <a:pPr marL="0" indent="0">
              <a:buNone/>
            </a:pPr>
            <a:r>
              <a:rPr lang="en-US" sz="1900"/>
              <a:t>4. Creativity. This </a:t>
            </a:r>
            <a:r>
              <a:rPr lang="en-US" sz="1900" b="1"/>
              <a:t>aspect of AI to generate </a:t>
            </a:r>
            <a:r>
              <a:rPr lang="en-US" sz="1900"/>
              <a:t>new images, new text, new music and new ideas.</a:t>
            </a:r>
          </a:p>
          <a:p>
            <a:pPr marL="0" indent="0">
              <a:buNone/>
            </a:pPr>
            <a:endParaRPr lang="en-US" sz="190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577" r="41004" b="1"/>
          <a:stretch/>
        </p:blipFill>
        <p:spPr>
          <a:xfrm>
            <a:off x="6407004" y="1336566"/>
            <a:ext cx="4683948" cy="4607567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7BB44F-DE6C-4366-18E8-901A4A305C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@mokhudu creations</a:t>
            </a:r>
          </a:p>
        </p:txBody>
      </p:sp>
    </p:spTree>
    <p:extLst>
      <p:ext uri="{BB962C8B-B14F-4D97-AF65-F5344CB8AC3E}">
        <p14:creationId xmlns:p14="http://schemas.microsoft.com/office/powerpoint/2010/main" val="3541767014"/>
      </p:ext>
    </p:extLst>
  </p:cSld>
  <p:clrMapOvr>
    <a:masterClrMapping/>
  </p:clrMapOvr>
  <p:transition spd="slow">
    <p:cover dir="r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alphaModFix amt="30000"/>
          </a:blip>
          <a:srcRect r="1334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u="sng"/>
              <a:t> advantages of AI.</a:t>
            </a:r>
            <a:br>
              <a:rPr lang="en-US" b="1" u="sng"/>
            </a:br>
            <a:endParaRPr lang="en-US" b="1" u="sng"/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4F7B4846-24B9-8E56-DC64-56178CA187C4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913775" y="2367093"/>
          <a:ext cx="10364452" cy="34241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36D3E2-66A7-18E0-F2AF-469D55E5B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@mokhudu creations</a:t>
            </a:r>
          </a:p>
        </p:txBody>
      </p:sp>
    </p:spTree>
    <p:extLst>
      <p:ext uri="{BB962C8B-B14F-4D97-AF65-F5344CB8AC3E}">
        <p14:creationId xmlns:p14="http://schemas.microsoft.com/office/powerpoint/2010/main" val="3546071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9">
            <a:extLst>
              <a:ext uri="{FF2B5EF4-FFF2-40B4-BE49-F238E27FC236}">
                <a16:creationId xmlns:a16="http://schemas.microsoft.com/office/drawing/2014/main" id="{DC3B8C6B-63CA-4384-8059-2036BE5202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05" r="22309"/>
          <a:stretch/>
        </p:blipFill>
        <p:spPr>
          <a:xfrm>
            <a:off x="20" y="10"/>
            <a:ext cx="4024741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C71B03AA-C0EB-4104-84F8-E1AB8BFBEF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24761" y="-2"/>
            <a:ext cx="81313" cy="6858002"/>
          </a:xfrm>
          <a:prstGeom prst="rect">
            <a:avLst/>
          </a:prstGeom>
          <a:gradFill flip="none" rotWithShape="1">
            <a:gsLst>
              <a:gs pos="84000">
                <a:srgbClr val="B5B5B5"/>
              </a:gs>
              <a:gs pos="60159">
                <a:srgbClr val="D5D5D5"/>
              </a:gs>
              <a:gs pos="50447">
                <a:srgbClr val="E6E6E6"/>
              </a:gs>
              <a:gs pos="44260">
                <a:srgbClr val="D5D5D5"/>
              </a:gs>
              <a:gs pos="15928">
                <a:srgbClr val="B5B5B5"/>
              </a:gs>
              <a:gs pos="7000">
                <a:srgbClr val="8A8A8A"/>
              </a:gs>
              <a:gs pos="0">
                <a:srgbClr val="BBBBBB"/>
              </a:gs>
              <a:gs pos="93000">
                <a:srgbClr val="8A8A8A"/>
              </a:gs>
              <a:gs pos="100000">
                <a:srgbClr val="BBBBB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9C2B723-6C2F-49DE-A429-50BDFD1ADB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65050" y="618517"/>
            <a:ext cx="6672886" cy="1596177"/>
          </a:xfrm>
        </p:spPr>
        <p:txBody>
          <a:bodyPr>
            <a:normAutofit/>
          </a:bodyPr>
          <a:lstStyle/>
          <a:p>
            <a:r>
              <a:rPr lang="en-US" b="1" u="sng"/>
              <a:t>Disadvantages of AI</a:t>
            </a:r>
            <a:br>
              <a:rPr lang="en-US" b="1" u="sng"/>
            </a:br>
            <a:endParaRPr lang="en-US" b="1" u="sn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65048" y="2367092"/>
            <a:ext cx="6672887" cy="3424107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endParaRPr lang="en-US" sz="1700"/>
          </a:p>
          <a:p>
            <a:pPr marL="457200" indent="-457200">
              <a:lnSpc>
                <a:spcPct val="110000"/>
              </a:lnSpc>
              <a:buFont typeface="+mj-lt"/>
              <a:buAutoNum type="arabicPeriod"/>
            </a:pPr>
            <a:r>
              <a:rPr lang="en-US" sz="1700"/>
              <a:t>Expensive.</a:t>
            </a:r>
          </a:p>
          <a:p>
            <a:pPr marL="457200" indent="-457200">
              <a:lnSpc>
                <a:spcPct val="110000"/>
              </a:lnSpc>
              <a:buFont typeface="+mj-lt"/>
              <a:buAutoNum type="arabicPeriod"/>
            </a:pPr>
            <a:r>
              <a:rPr lang="en-US" sz="1700"/>
              <a:t>Requires deep technical expertise.</a:t>
            </a:r>
          </a:p>
          <a:p>
            <a:pPr marL="457200" indent="-457200">
              <a:lnSpc>
                <a:spcPct val="110000"/>
              </a:lnSpc>
              <a:buFont typeface="+mj-lt"/>
              <a:buAutoNum type="arabicPeriod"/>
            </a:pPr>
            <a:r>
              <a:rPr lang="en-US" sz="1700"/>
              <a:t>Limited supply of qualified workers to build AI tools.</a:t>
            </a:r>
          </a:p>
          <a:p>
            <a:pPr marL="457200" indent="-457200">
              <a:lnSpc>
                <a:spcPct val="110000"/>
              </a:lnSpc>
              <a:buFont typeface="+mj-lt"/>
              <a:buAutoNum type="arabicPeriod"/>
            </a:pPr>
            <a:r>
              <a:rPr lang="en-US" sz="1700"/>
              <a:t>Reflects the biases of its training data, at scale.</a:t>
            </a:r>
          </a:p>
          <a:p>
            <a:pPr marL="457200" indent="-457200">
              <a:lnSpc>
                <a:spcPct val="110000"/>
              </a:lnSpc>
              <a:buFont typeface="+mj-lt"/>
              <a:buAutoNum type="arabicPeriod"/>
            </a:pPr>
            <a:r>
              <a:rPr lang="en-US" sz="1700"/>
              <a:t>Lack of ability to generalize from one task to another.</a:t>
            </a:r>
          </a:p>
          <a:p>
            <a:pPr marL="457200" indent="-457200">
              <a:lnSpc>
                <a:spcPct val="110000"/>
              </a:lnSpc>
              <a:buFont typeface="+mj-lt"/>
              <a:buAutoNum type="arabicPeriod"/>
            </a:pPr>
            <a:r>
              <a:rPr lang="en-US" sz="1700"/>
              <a:t>Eliminates human jobs, increasing unemployment rates.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227F192-8E75-D79E-2EAD-CECAC56F56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@mokhudu creations</a:t>
            </a:r>
          </a:p>
        </p:txBody>
      </p:sp>
    </p:spTree>
    <p:extLst>
      <p:ext uri="{BB962C8B-B14F-4D97-AF65-F5344CB8AC3E}">
        <p14:creationId xmlns:p14="http://schemas.microsoft.com/office/powerpoint/2010/main" val="110706387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759" y="764373"/>
            <a:ext cx="6257291" cy="1293028"/>
          </a:xfrm>
        </p:spPr>
        <p:txBody>
          <a:bodyPr>
            <a:normAutofit/>
          </a:bodyPr>
          <a:lstStyle/>
          <a:p>
            <a:r>
              <a:rPr lang="en-US" sz="2800" b="1" u="sng"/>
              <a:t>types of artificial intelligence?</a:t>
            </a:r>
            <a:br>
              <a:rPr lang="en-US" sz="2800" b="1" u="sng"/>
            </a:br>
            <a:endParaRPr lang="en-US" sz="2800" b="1" u="sng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619760" y="2194560"/>
            <a:ext cx="6257290" cy="402412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/>
              <a:t>Type 1: Reactive machines - AI systems with no memory and are task-specific..  used in chase game long ago.</a:t>
            </a:r>
          </a:p>
          <a:p>
            <a:pPr marL="0" indent="0">
              <a:buNone/>
            </a:pPr>
            <a:r>
              <a:rPr lang="en-US"/>
              <a:t>Type 2: Limited memory - AI systems have memory to use past experiences to inform future decisions….. Like self-driving cars.</a:t>
            </a:r>
          </a:p>
          <a:p>
            <a:pPr marL="0" indent="0">
              <a:buNone/>
            </a:pPr>
            <a:r>
              <a:rPr lang="en-US"/>
              <a:t>Type 3: Theory of mind - the system with social intelligenc</a:t>
            </a:r>
            <a:r>
              <a:rPr lang="en-US" b="1"/>
              <a:t>e </a:t>
            </a:r>
            <a:r>
              <a:rPr lang="en-US"/>
              <a:t>to understand emotions. </a:t>
            </a:r>
          </a:p>
          <a:p>
            <a:pPr marL="0" indent="0">
              <a:buNone/>
            </a:pPr>
            <a:r>
              <a:rPr lang="en-US"/>
              <a:t>Type 4: Self-awareness - AI systems have </a:t>
            </a:r>
            <a:r>
              <a:rPr lang="en-US" b="1"/>
              <a:t>a sense of self </a:t>
            </a:r>
            <a:r>
              <a:rPr lang="en-US"/>
              <a:t>(consciousness).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25" r="20642"/>
          <a:stretch/>
        </p:blipFill>
        <p:spPr>
          <a:xfrm>
            <a:off x="7519416" y="10"/>
            <a:ext cx="4672584" cy="6857989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473FE9-CFB2-600B-4FC7-D046BE470E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@mokhudu creations</a:t>
            </a:r>
          </a:p>
        </p:txBody>
      </p:sp>
    </p:spTree>
    <p:extLst>
      <p:ext uri="{BB962C8B-B14F-4D97-AF65-F5344CB8AC3E}">
        <p14:creationId xmlns:p14="http://schemas.microsoft.com/office/powerpoint/2010/main" val="1801640406"/>
      </p:ext>
    </p:extLst>
  </p:cSld>
  <p:clrMapOvr>
    <a:masterClrMapping/>
  </p:clrMapOvr>
  <p:transition spd="slow">
    <p:cover dir="d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8">
            <a:extLst>
              <a:ext uri="{FF2B5EF4-FFF2-40B4-BE49-F238E27FC236}">
                <a16:creationId xmlns:a16="http://schemas.microsoft.com/office/drawing/2014/main" id="{DC3B8C6B-63CA-4384-8059-2036BE5202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4" descr="Robot operating a machine">
            <a:extLst>
              <a:ext uri="{FF2B5EF4-FFF2-40B4-BE49-F238E27FC236}">
                <a16:creationId xmlns:a16="http://schemas.microsoft.com/office/drawing/2014/main" id="{0D3229BF-296B-78C4-6AC3-CB8810BBE1D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440" r="26519" b="1"/>
          <a:stretch/>
        </p:blipFill>
        <p:spPr>
          <a:xfrm>
            <a:off x="20" y="10"/>
            <a:ext cx="4024741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C71B03AA-C0EB-4104-84F8-E1AB8BFBEF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24761" y="-2"/>
            <a:ext cx="81313" cy="6858002"/>
          </a:xfrm>
          <a:prstGeom prst="rect">
            <a:avLst/>
          </a:prstGeom>
          <a:gradFill flip="none" rotWithShape="1">
            <a:gsLst>
              <a:gs pos="84000">
                <a:srgbClr val="B5B5B5"/>
              </a:gs>
              <a:gs pos="60159">
                <a:srgbClr val="D5D5D5"/>
              </a:gs>
              <a:gs pos="50447">
                <a:srgbClr val="E6E6E6"/>
              </a:gs>
              <a:gs pos="44260">
                <a:srgbClr val="D5D5D5"/>
              </a:gs>
              <a:gs pos="15928">
                <a:srgbClr val="B5B5B5"/>
              </a:gs>
              <a:gs pos="7000">
                <a:srgbClr val="8A8A8A"/>
              </a:gs>
              <a:gs pos="0">
                <a:srgbClr val="BBBBBB"/>
              </a:gs>
              <a:gs pos="93000">
                <a:srgbClr val="8A8A8A"/>
              </a:gs>
              <a:gs pos="100000">
                <a:srgbClr val="BBBBB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9C2B723-6C2F-49DE-A429-50BDFD1ADB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65050" y="618517"/>
            <a:ext cx="6672886" cy="1596177"/>
          </a:xfrm>
        </p:spPr>
        <p:txBody>
          <a:bodyPr>
            <a:normAutofit/>
          </a:bodyPr>
          <a:lstStyle/>
          <a:p>
            <a:br>
              <a:rPr lang="en-US" b="1"/>
            </a:br>
            <a:r>
              <a:rPr lang="en-US" b="1"/>
              <a:t>AI examples of technology </a:t>
            </a:r>
            <a:br>
              <a:rPr lang="en-US" b="1"/>
            </a:br>
            <a:endParaRPr lang="en-US" b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65048" y="2367092"/>
            <a:ext cx="6672887" cy="3424107"/>
          </a:xfrm>
        </p:spPr>
        <p:txBody>
          <a:bodyPr>
            <a:normAutofit/>
          </a:bodyPr>
          <a:lstStyle/>
          <a:p>
            <a:pPr marL="457200" indent="-457200">
              <a:lnSpc>
                <a:spcPct val="110000"/>
              </a:lnSpc>
              <a:buFont typeface="+mj-lt"/>
              <a:buAutoNum type="arabicPeriod"/>
            </a:pPr>
            <a:r>
              <a:rPr lang="en-US" sz="1400"/>
              <a:t>Automation to expand the volume and types of tasks performed e.g. robotic process automation (RPA), a software that automates repetitive, rules-based data processing tasks traditionally done by humans. </a:t>
            </a:r>
          </a:p>
          <a:p>
            <a:pPr marL="457200" indent="-457200">
              <a:lnSpc>
                <a:spcPct val="110000"/>
              </a:lnSpc>
              <a:buFont typeface="+mj-lt"/>
              <a:buAutoNum type="arabicPeriod"/>
            </a:pPr>
            <a:r>
              <a:rPr lang="en-US" sz="1400"/>
              <a:t>Machine learning - science of getting a computer to act without programming. This include: Supervised learning , Unsupervised learning. , Reinforcement learning. </a:t>
            </a:r>
          </a:p>
          <a:p>
            <a:pPr marL="457200" indent="-457200">
              <a:lnSpc>
                <a:spcPct val="110000"/>
              </a:lnSpc>
              <a:buFont typeface="+mj-lt"/>
              <a:buAutoNum type="arabicPeriod"/>
            </a:pPr>
            <a:r>
              <a:rPr lang="en-US" sz="1400"/>
              <a:t>Machine vision. This technology gives a machine the ability to see to capture and analyze visual information using a camera, analog-to-digital conversion and digital signal processing. </a:t>
            </a:r>
          </a:p>
          <a:p>
            <a:pPr marL="457200" indent="-457200">
              <a:lnSpc>
                <a:spcPct val="110000"/>
              </a:lnSpc>
              <a:buFont typeface="+mj-lt"/>
              <a:buAutoNum type="arabicPeriod"/>
            </a:pPr>
            <a:r>
              <a:rPr lang="en-US" sz="1400"/>
              <a:t>Natural language processing (NLP)-  processing of human language by a computer program.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19E84D4-C9D4-5FE6-B65E-C241522699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@mokhudu creations</a:t>
            </a:r>
          </a:p>
        </p:txBody>
      </p:sp>
    </p:spTree>
    <p:extLst>
      <p:ext uri="{BB962C8B-B14F-4D97-AF65-F5344CB8AC3E}">
        <p14:creationId xmlns:p14="http://schemas.microsoft.com/office/powerpoint/2010/main" val="1119110061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9">
            <a:extLst>
              <a:ext uri="{FF2B5EF4-FFF2-40B4-BE49-F238E27FC236}">
                <a16:creationId xmlns:a16="http://schemas.microsoft.com/office/drawing/2014/main" id="{DC3B8C6B-63CA-4384-8059-2036BE5202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39" r="11274"/>
          <a:stretch/>
        </p:blipFill>
        <p:spPr>
          <a:xfrm>
            <a:off x="20" y="10"/>
            <a:ext cx="4024741" cy="6857990"/>
          </a:xfrm>
          <a:prstGeom prst="rect">
            <a:avLst/>
          </a:prstGeom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8" name="Rectangle 11">
            <a:extLst>
              <a:ext uri="{FF2B5EF4-FFF2-40B4-BE49-F238E27FC236}">
                <a16:creationId xmlns:a16="http://schemas.microsoft.com/office/drawing/2014/main" id="{C71B03AA-C0EB-4104-84F8-E1AB8BFBEF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24761" y="-2"/>
            <a:ext cx="81313" cy="6858002"/>
          </a:xfrm>
          <a:prstGeom prst="rect">
            <a:avLst/>
          </a:prstGeom>
          <a:gradFill flip="none" rotWithShape="1">
            <a:gsLst>
              <a:gs pos="84000">
                <a:srgbClr val="B5B5B5"/>
              </a:gs>
              <a:gs pos="60159">
                <a:srgbClr val="D5D5D5"/>
              </a:gs>
              <a:gs pos="50447">
                <a:srgbClr val="E6E6E6"/>
              </a:gs>
              <a:gs pos="44260">
                <a:srgbClr val="D5D5D5"/>
              </a:gs>
              <a:gs pos="15928">
                <a:srgbClr val="B5B5B5"/>
              </a:gs>
              <a:gs pos="7000">
                <a:srgbClr val="8A8A8A"/>
              </a:gs>
              <a:gs pos="0">
                <a:srgbClr val="BBBBBB"/>
              </a:gs>
              <a:gs pos="93000">
                <a:srgbClr val="8A8A8A"/>
              </a:gs>
              <a:gs pos="100000">
                <a:srgbClr val="BBBBB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9C2B723-6C2F-49DE-A429-50BDFD1ADB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65050" y="618517"/>
            <a:ext cx="6672886" cy="1596177"/>
          </a:xfrm>
        </p:spPr>
        <p:txBody>
          <a:bodyPr>
            <a:normAutofit/>
          </a:bodyPr>
          <a:lstStyle/>
          <a:p>
            <a:br>
              <a:rPr lang="en-US" b="1"/>
            </a:br>
            <a:r>
              <a:rPr lang="en-US" b="1"/>
              <a:t>AI examples of technology </a:t>
            </a:r>
            <a:br>
              <a:rPr lang="en-US" b="1"/>
            </a:br>
            <a:endParaRPr lang="en-US" b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65048" y="2367092"/>
            <a:ext cx="6672887" cy="3424107"/>
          </a:xfrm>
        </p:spPr>
        <p:txBody>
          <a:bodyPr>
            <a:normAutofit/>
          </a:bodyPr>
          <a:lstStyle/>
          <a:p>
            <a:pPr marL="457200" indent="-457200">
              <a:lnSpc>
                <a:spcPct val="110000"/>
              </a:lnSpc>
              <a:buAutoNum type="arabicPeriod" startAt="5"/>
            </a:pPr>
            <a:r>
              <a:rPr lang="en-US" sz="1600"/>
              <a:t>Robotics deals on the design and manufacturing of robots to perform tasks difficult for humans e.g.  in car production or by NASA to move large objects in space. </a:t>
            </a:r>
          </a:p>
          <a:p>
            <a:pPr marL="457200" indent="-457200">
              <a:lnSpc>
                <a:spcPct val="110000"/>
              </a:lnSpc>
              <a:buAutoNum type="arabicPeriod" startAt="5"/>
            </a:pPr>
            <a:r>
              <a:rPr lang="en-US" sz="1600"/>
              <a:t>Self-driving cars -  use a combination of computer vision, image recognition and deep learning to build automated skills to pilot a vehicle while staying in a given lane and avoiding unexpected obstructions, such as pedestrians.</a:t>
            </a:r>
          </a:p>
          <a:p>
            <a:pPr marL="457200" indent="-457200">
              <a:lnSpc>
                <a:spcPct val="110000"/>
              </a:lnSpc>
              <a:buAutoNum type="arabicPeriod" startAt="5"/>
            </a:pPr>
            <a:r>
              <a:rPr lang="en-US" sz="1600"/>
              <a:t>Text, image and audio generation. Generative AI techniques, which create many types of media from text prompts, are being applied extensively across businesses to create content.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DF8C96-8238-D693-7950-E29A9B873C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@mokhudu creations</a:t>
            </a:r>
          </a:p>
        </p:txBody>
      </p:sp>
    </p:spTree>
    <p:extLst>
      <p:ext uri="{BB962C8B-B14F-4D97-AF65-F5344CB8AC3E}">
        <p14:creationId xmlns:p14="http://schemas.microsoft.com/office/powerpoint/2010/main" val="443747388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" name="Rectangle 8">
            <a:extLst>
              <a:ext uri="{FF2B5EF4-FFF2-40B4-BE49-F238E27FC236}">
                <a16:creationId xmlns:a16="http://schemas.microsoft.com/office/drawing/2014/main" id="{DC3B8C6B-63CA-4384-8059-2036BE5202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0414" r="30412" b="-1"/>
          <a:stretch/>
        </p:blipFill>
        <p:spPr>
          <a:xfrm>
            <a:off x="20" y="10"/>
            <a:ext cx="4024741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C71B03AA-C0EB-4104-84F8-E1AB8BFBEF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24761" y="-2"/>
            <a:ext cx="81313" cy="6858002"/>
          </a:xfrm>
          <a:prstGeom prst="rect">
            <a:avLst/>
          </a:prstGeom>
          <a:gradFill flip="none" rotWithShape="1">
            <a:gsLst>
              <a:gs pos="84000">
                <a:srgbClr val="B5B5B5"/>
              </a:gs>
              <a:gs pos="60159">
                <a:srgbClr val="D5D5D5"/>
              </a:gs>
              <a:gs pos="50447">
                <a:srgbClr val="E6E6E6"/>
              </a:gs>
              <a:gs pos="44260">
                <a:srgbClr val="D5D5D5"/>
              </a:gs>
              <a:gs pos="15928">
                <a:srgbClr val="B5B5B5"/>
              </a:gs>
              <a:gs pos="7000">
                <a:srgbClr val="8A8A8A"/>
              </a:gs>
              <a:gs pos="0">
                <a:srgbClr val="BBBBBB"/>
              </a:gs>
              <a:gs pos="93000">
                <a:srgbClr val="8A8A8A"/>
              </a:gs>
              <a:gs pos="100000">
                <a:srgbClr val="BBBBB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9C2B723-6C2F-49DE-A429-50BDFD1ADB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65050" y="618517"/>
            <a:ext cx="6672886" cy="1596177"/>
          </a:xfrm>
        </p:spPr>
        <p:txBody>
          <a:bodyPr>
            <a:normAutofit/>
          </a:bodyPr>
          <a:lstStyle/>
          <a:p>
            <a:r>
              <a:rPr lang="en-US" b="1" u="sng"/>
              <a:t>Application of AI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65048" y="2367092"/>
            <a:ext cx="6672887" cy="3424107"/>
          </a:xfrm>
        </p:spPr>
        <p:txBody>
          <a:bodyPr>
            <a:normAutofit/>
          </a:bodyPr>
          <a:lstStyle/>
          <a:p>
            <a:pPr marL="514350" indent="-514350">
              <a:lnSpc>
                <a:spcPct val="110000"/>
              </a:lnSpc>
              <a:buAutoNum type="arabicPeriod"/>
            </a:pPr>
            <a:r>
              <a:rPr lang="en-US" sz="1600"/>
              <a:t>Healthcare- machine learning to make better and faster medical diagnosis.</a:t>
            </a:r>
          </a:p>
          <a:p>
            <a:pPr marL="514350" indent="-514350">
              <a:lnSpc>
                <a:spcPct val="110000"/>
              </a:lnSpc>
              <a:buAutoNum type="arabicPeriod"/>
            </a:pPr>
            <a:r>
              <a:rPr lang="en-US" sz="1600"/>
              <a:t>Hine learning</a:t>
            </a:r>
          </a:p>
          <a:p>
            <a:pPr marL="514350" indent="-514350">
              <a:lnSpc>
                <a:spcPct val="110000"/>
              </a:lnSpc>
              <a:buAutoNum type="arabicPeriod"/>
            </a:pPr>
            <a:r>
              <a:rPr lang="en-US" sz="1600"/>
              <a:t>Business – integration into analytics and customer relationship and immediate service </a:t>
            </a:r>
          </a:p>
          <a:p>
            <a:pPr marL="514350" indent="-514350">
              <a:lnSpc>
                <a:spcPct val="110000"/>
              </a:lnSpc>
              <a:buAutoNum type="arabicPeriod"/>
            </a:pPr>
            <a:r>
              <a:rPr lang="en-US" sz="1600"/>
              <a:t>Education – automate grading, assess students and their needs, </a:t>
            </a:r>
          </a:p>
          <a:p>
            <a:pPr marL="514350" indent="-514350">
              <a:lnSpc>
                <a:spcPct val="110000"/>
              </a:lnSpc>
              <a:buAutoNum type="arabicPeriod"/>
            </a:pPr>
            <a:r>
              <a:rPr lang="en-US" sz="1600"/>
              <a:t>Finance – programs (</a:t>
            </a:r>
            <a:r>
              <a:rPr lang="en-US" sz="1600" err="1"/>
              <a:t>Intui</a:t>
            </a:r>
            <a:r>
              <a:rPr lang="en-US" sz="1600"/>
              <a:t>/Turbo Tax and IBM (in purchasing homes)</a:t>
            </a:r>
          </a:p>
          <a:p>
            <a:pPr marL="514350" indent="-514350">
              <a:lnSpc>
                <a:spcPct val="110000"/>
              </a:lnSpc>
              <a:buAutoNum type="arabicPeriod"/>
            </a:pPr>
            <a:r>
              <a:rPr lang="en-US" sz="1600"/>
              <a:t>Law – automate legal industry </a:t>
            </a:r>
            <a:r>
              <a:rPr lang="en-US" sz="1600" err="1"/>
              <a:t>labour</a:t>
            </a:r>
            <a:r>
              <a:rPr lang="en-US" sz="1600"/>
              <a:t> intensive recess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8377FE-C0A6-3CA5-342A-C81CD771B0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@mokhudu creations</a:t>
            </a:r>
          </a:p>
        </p:txBody>
      </p:sp>
    </p:spTree>
    <p:extLst>
      <p:ext uri="{BB962C8B-B14F-4D97-AF65-F5344CB8AC3E}">
        <p14:creationId xmlns:p14="http://schemas.microsoft.com/office/powerpoint/2010/main" val="2588661363"/>
      </p:ext>
    </p:extLst>
  </p:cSld>
  <p:clrMapOvr>
    <a:masterClrMapping/>
  </p:clrMapOvr>
  <p:transition spd="slow">
    <p:randomBar dir="vert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alphaModFix amt="30000"/>
          </a:blip>
          <a:srcRect t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u="sng"/>
              <a:t>Application of AI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457200" indent="-457200">
              <a:buAutoNum type="arabicPeriod" startAt="7"/>
            </a:pPr>
            <a:r>
              <a:rPr lang="en-US" sz="2000"/>
              <a:t>Entertainment – in advertising, making movies, creating scripts proof reading 	(media houses) quick</a:t>
            </a:r>
          </a:p>
          <a:p>
            <a:pPr marL="457200" indent="-457200">
              <a:buAutoNum type="arabicPeriod" startAt="7"/>
            </a:pPr>
            <a:r>
              <a:rPr lang="en-US" sz="2000"/>
              <a:t>Software coding and IT processes – Generate AI tools and automate processes like data entry, fraud detection, customer service and security</a:t>
            </a:r>
          </a:p>
          <a:p>
            <a:pPr marL="457200" indent="-457200">
              <a:buAutoNum type="arabicPeriod" startAt="7"/>
            </a:pPr>
            <a:r>
              <a:rPr lang="en-US" sz="2000"/>
              <a:t>Security – to provide alerts to new and emerging attacks quickly than human beings</a:t>
            </a:r>
          </a:p>
          <a:p>
            <a:pPr marL="457200" indent="-457200">
              <a:buAutoNum type="arabicPeriod" startAt="7"/>
            </a:pPr>
            <a:r>
              <a:rPr lang="en-US" sz="2000"/>
              <a:t> Manufacturing – use of robots into workflow</a:t>
            </a:r>
          </a:p>
          <a:p>
            <a:pPr marL="457200" indent="-457200">
              <a:buAutoNum type="arabicPeriod" startAt="7"/>
            </a:pPr>
            <a:r>
              <a:rPr lang="en-US" sz="2000"/>
              <a:t> Banking – employing to make customers aware of services and offerings to handle transactions</a:t>
            </a:r>
          </a:p>
          <a:p>
            <a:pPr marL="457200" indent="-457200">
              <a:buAutoNum type="arabicPeriod" startAt="7"/>
            </a:pPr>
            <a:r>
              <a:rPr lang="en-US" sz="2000"/>
              <a:t> Transportation e.g. manage traffic, predict delays and ocean shipping efficiency.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508314D-0DED-4E79-FABF-6E6AFC88F3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@mokhudu creations</a:t>
            </a:r>
          </a:p>
        </p:txBody>
      </p:sp>
    </p:spTree>
    <p:extLst>
      <p:ext uri="{BB962C8B-B14F-4D97-AF65-F5344CB8AC3E}">
        <p14:creationId xmlns:p14="http://schemas.microsoft.com/office/powerpoint/2010/main" val="1774869905"/>
      </p:ext>
    </p:extLst>
  </p:cSld>
  <p:clrMapOvr>
    <a:masterClrMapping/>
  </p:clrMapOvr>
  <p:transition spd="slow">
    <p:randomBar dir="vert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alphaModFix amt="30000"/>
          </a:blip>
          <a:srcRect b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u="sng"/>
              <a:t>Ethical use of Ai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US"/>
              <a:t>AI reinforces what it has already learnt.</a:t>
            </a:r>
          </a:p>
          <a:p>
            <a:pPr marL="514350" indent="-514350">
              <a:buAutoNum type="arabicPeriod"/>
            </a:pPr>
            <a:r>
              <a:rPr lang="en-US"/>
              <a:t>Bias due to improperly trained algorithms and human bias.</a:t>
            </a:r>
          </a:p>
          <a:p>
            <a:pPr marL="514350" indent="-514350">
              <a:buAutoNum type="arabicPeriod"/>
            </a:pPr>
            <a:r>
              <a:rPr lang="en-US"/>
              <a:t>Misuse due to deep fakes and phishing.</a:t>
            </a:r>
          </a:p>
          <a:p>
            <a:pPr marL="514350" indent="-514350">
              <a:buAutoNum type="arabicPeriod"/>
            </a:pPr>
            <a:r>
              <a:rPr lang="en-US"/>
              <a:t>Legal concerns, including AI libel and copyright issues.</a:t>
            </a:r>
          </a:p>
          <a:p>
            <a:pPr marL="514350" indent="-514350">
              <a:buAutoNum type="arabicPeriod"/>
            </a:pPr>
            <a:r>
              <a:rPr lang="en-US"/>
              <a:t>Elimination of jobs due to the growing capabilities of AI.</a:t>
            </a:r>
          </a:p>
          <a:p>
            <a:pPr marL="514350" indent="-514350">
              <a:buAutoNum type="arabicPeriod"/>
            </a:pPr>
            <a:r>
              <a:rPr lang="en-US"/>
              <a:t>Data privacy concerns, particularly in the banking, healthcare and legal fields.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99424BD-B35F-30B5-C3AD-E6016DA0A5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@mokhudu creations</a:t>
            </a:r>
          </a:p>
        </p:txBody>
      </p:sp>
    </p:spTree>
    <p:extLst>
      <p:ext uri="{BB962C8B-B14F-4D97-AF65-F5344CB8AC3E}">
        <p14:creationId xmlns:p14="http://schemas.microsoft.com/office/powerpoint/2010/main" val="2086554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066163"/>
            <a:ext cx="3306744" cy="5148371"/>
          </a:xfrm>
        </p:spPr>
        <p:txBody>
          <a:bodyPr>
            <a:normAutofit/>
          </a:bodyPr>
          <a:lstStyle/>
          <a:p>
            <a:r>
              <a:rPr lang="en-US" b="1" u="sng">
                <a:solidFill>
                  <a:schemeClr val="bg1"/>
                </a:solidFill>
              </a:rPr>
              <a:t>Student’s Best AI TOOLS - EDUCATION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9472" y="1730284"/>
            <a:ext cx="6290226" cy="3479426"/>
          </a:xfrm>
          <a:prstGeom prst="rect">
            <a:avLst/>
          </a:prstGeom>
        </p:spPr>
      </p:pic>
      <p:graphicFrame>
        <p:nvGraphicFramePr>
          <p:cNvPr id="6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73941041"/>
              </p:ext>
            </p:extLst>
          </p:nvPr>
        </p:nvGraphicFramePr>
        <p:xfrm>
          <a:off x="4989489" y="605482"/>
          <a:ext cx="6870192" cy="5162380"/>
        </p:xfrm>
        <a:graphic>
          <a:graphicData uri="http://schemas.openxmlformats.org/drawingml/2006/table">
            <a:tbl>
              <a:tblPr firstRow="1" bandRow="1">
                <a:tableStyleId>{125E5076-3810-47DD-B79F-674D7AD40C01}</a:tableStyleId>
              </a:tblPr>
              <a:tblGrid>
                <a:gridCol w="3145742">
                  <a:extLst>
                    <a:ext uri="{9D8B030D-6E8A-4147-A177-3AD203B41FA5}">
                      <a16:colId xmlns:a16="http://schemas.microsoft.com/office/drawing/2014/main" val="1711266961"/>
                    </a:ext>
                  </a:extLst>
                </a:gridCol>
                <a:gridCol w="3724450">
                  <a:extLst>
                    <a:ext uri="{9D8B030D-6E8A-4147-A177-3AD203B41FA5}">
                      <a16:colId xmlns:a16="http://schemas.microsoft.com/office/drawing/2014/main" val="489393647"/>
                    </a:ext>
                  </a:extLst>
                </a:gridCol>
              </a:tblGrid>
              <a:tr h="183508">
                <a:tc>
                  <a:txBody>
                    <a:bodyPr/>
                    <a:lstStyle/>
                    <a:p>
                      <a:r>
                        <a:rPr lang="en-US" sz="2000"/>
                        <a:t>        Tool</a:t>
                      </a:r>
                      <a:endParaRPr lang="en-US" sz="2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Use</a:t>
                      </a:r>
                      <a:endParaRPr lang="en-US" sz="2000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5771864"/>
                  </a:ext>
                </a:extLst>
              </a:tr>
              <a:tr h="476614">
                <a:tc>
                  <a:txBody>
                    <a:bodyPr/>
                    <a:lstStyle/>
                    <a:p>
                      <a:r>
                        <a:rPr lang="en-US" sz="2000"/>
                        <a:t>1.</a:t>
                      </a:r>
                      <a:r>
                        <a:rPr lang="en-US" sz="2000" baseline="0"/>
                        <a:t> perplexity.ai</a:t>
                      </a:r>
                      <a:endParaRPr lang="en-US" sz="2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Research Assistant</a:t>
                      </a:r>
                      <a:r>
                        <a:rPr lang="en-US" sz="2000" baseline="0"/>
                        <a:t> </a:t>
                      </a:r>
                      <a:endParaRPr lang="en-US" sz="2000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7077639"/>
                  </a:ext>
                </a:extLst>
              </a:tr>
              <a:tr h="476614">
                <a:tc>
                  <a:txBody>
                    <a:bodyPr/>
                    <a:lstStyle/>
                    <a:p>
                      <a:r>
                        <a:rPr lang="en-US" sz="2000"/>
                        <a:t>2. nissab</a:t>
                      </a:r>
                      <a:r>
                        <a:rPr lang="en-US" sz="2000" baseline="0"/>
                        <a:t>.ai</a:t>
                      </a:r>
                      <a:endParaRPr lang="en-US" sz="2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Calculate anything</a:t>
                      </a:r>
                      <a:endParaRPr lang="en-US" sz="2000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909024"/>
                  </a:ext>
                </a:extLst>
              </a:tr>
              <a:tr h="476614">
                <a:tc>
                  <a:txBody>
                    <a:bodyPr/>
                    <a:lstStyle/>
                    <a:p>
                      <a:r>
                        <a:rPr lang="en-US" sz="2000"/>
                        <a:t>3. otter.ai</a:t>
                      </a:r>
                      <a:endParaRPr lang="en-US" sz="2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Automate Notes</a:t>
                      </a:r>
                      <a:endParaRPr lang="en-US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0332573"/>
                  </a:ext>
                </a:extLst>
              </a:tr>
              <a:tr h="476614">
                <a:tc>
                  <a:txBody>
                    <a:bodyPr/>
                    <a:lstStyle/>
                    <a:p>
                      <a:r>
                        <a:rPr lang="en-US" sz="2000"/>
                        <a:t>4.</a:t>
                      </a:r>
                      <a:r>
                        <a:rPr lang="en-US" sz="2000" baseline="0"/>
                        <a:t> stepwisemath.ai</a:t>
                      </a:r>
                      <a:endParaRPr lang="en-US" sz="2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Math Teacher</a:t>
                      </a:r>
                      <a:endParaRPr lang="en-US" sz="2000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4721877"/>
                  </a:ext>
                </a:extLst>
              </a:tr>
              <a:tr h="476614">
                <a:tc>
                  <a:txBody>
                    <a:bodyPr/>
                    <a:lstStyle/>
                    <a:p>
                      <a:r>
                        <a:rPr lang="en-US" sz="2000"/>
                        <a:t>5.</a:t>
                      </a:r>
                      <a:r>
                        <a:rPr lang="en-US" sz="2000" baseline="0"/>
                        <a:t> scholarcy.com</a:t>
                      </a:r>
                      <a:endParaRPr lang="en-US" sz="2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Article</a:t>
                      </a:r>
                      <a:r>
                        <a:rPr lang="en-US" sz="2000" baseline="0"/>
                        <a:t> Summarizer</a:t>
                      </a:r>
                      <a:endParaRPr lang="en-US" sz="2000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4334389"/>
                  </a:ext>
                </a:extLst>
              </a:tr>
              <a:tr h="476614">
                <a:tc>
                  <a:txBody>
                    <a:bodyPr/>
                    <a:lstStyle/>
                    <a:p>
                      <a:r>
                        <a:rPr lang="en-US" sz="2000"/>
                        <a:t>6. caktus.ai</a:t>
                      </a:r>
                      <a:endParaRPr lang="en-US" sz="2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Study Tool</a:t>
                      </a:r>
                      <a:endParaRPr lang="en-US" sz="2000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3780429"/>
                  </a:ext>
                </a:extLst>
              </a:tr>
              <a:tr h="476614">
                <a:tc>
                  <a:txBody>
                    <a:bodyPr/>
                    <a:lstStyle/>
                    <a:p>
                      <a:r>
                        <a:rPr lang="en-US" sz="2000"/>
                        <a:t>7. textero.ai</a:t>
                      </a:r>
                      <a:endParaRPr lang="en-US" sz="2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Generate Presentation</a:t>
                      </a:r>
                      <a:endParaRPr lang="en-US" sz="2000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162654"/>
                  </a:ext>
                </a:extLst>
              </a:tr>
              <a:tr h="476614">
                <a:tc>
                  <a:txBody>
                    <a:bodyPr/>
                    <a:lstStyle/>
                    <a:p>
                      <a:r>
                        <a:rPr lang="en-US" sz="2000"/>
                        <a:t>8. plaito.ai</a:t>
                      </a:r>
                      <a:endParaRPr lang="en-US" sz="2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Personal Tutor</a:t>
                      </a:r>
                      <a:endParaRPr lang="en-US" sz="2000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9143705"/>
                  </a:ext>
                </a:extLst>
              </a:tr>
              <a:tr h="476614">
                <a:tc>
                  <a:txBody>
                    <a:bodyPr/>
                    <a:lstStyle/>
                    <a:p>
                      <a:r>
                        <a:rPr lang="en-US" sz="2000"/>
                        <a:t>9.</a:t>
                      </a:r>
                      <a:r>
                        <a:rPr lang="en-US" sz="2000" baseline="0"/>
                        <a:t> Tome App</a:t>
                      </a:r>
                      <a:endParaRPr lang="en-US" sz="2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Generate</a:t>
                      </a:r>
                      <a:r>
                        <a:rPr lang="en-US" sz="2000" baseline="0"/>
                        <a:t> </a:t>
                      </a:r>
                      <a:r>
                        <a:rPr lang="en-US" sz="2000"/>
                        <a:t>presentation </a:t>
                      </a:r>
                      <a:endParaRPr lang="en-US" sz="2000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8729072"/>
                  </a:ext>
                </a:extLst>
              </a:tr>
              <a:tr h="476614">
                <a:tc>
                  <a:txBody>
                    <a:bodyPr/>
                    <a:lstStyle/>
                    <a:p>
                      <a:r>
                        <a:rPr lang="en-US" sz="2000"/>
                        <a:t>10. Jenni AI</a:t>
                      </a:r>
                      <a:endParaRPr lang="en-US" sz="2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Write</a:t>
                      </a:r>
                      <a:r>
                        <a:rPr lang="en-US" sz="2000" baseline="0" dirty="0"/>
                        <a:t> Papers</a:t>
                      </a:r>
                      <a:endParaRPr lang="en-US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5661499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805422" y="4913683"/>
            <a:ext cx="3150221" cy="2501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260604">
              <a:spcAft>
                <a:spcPts val="600"/>
              </a:spcAft>
            </a:pPr>
            <a:r>
              <a:rPr lang="en-US" sz="1026" b="1" kern="1200" err="1">
                <a:solidFill>
                  <a:srgbClr val="979797"/>
                </a:solidFill>
                <a:latin typeface="+mn-lt"/>
                <a:ea typeface="+mn-ea"/>
                <a:cs typeface="+mn-cs"/>
              </a:rPr>
              <a:t>Aithor</a:t>
            </a:r>
            <a:r>
              <a:rPr lang="en-US" sz="1026" b="1" kern="1200">
                <a:solidFill>
                  <a:srgbClr val="979797"/>
                </a:solidFill>
                <a:latin typeface="+mn-lt"/>
                <a:ea typeface="+mn-ea"/>
                <a:cs typeface="+mn-cs"/>
              </a:rPr>
              <a:t> .com (for anything) and Lumen5 videos)</a:t>
            </a:r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FCB97D6-9B45-15F6-625C-F706468BB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@mokhudu creations</a:t>
            </a:r>
          </a:p>
        </p:txBody>
      </p:sp>
    </p:spTree>
    <p:extLst>
      <p:ext uri="{BB962C8B-B14F-4D97-AF65-F5344CB8AC3E}">
        <p14:creationId xmlns:p14="http://schemas.microsoft.com/office/powerpoint/2010/main" val="41517358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319" y="83891"/>
            <a:ext cx="11858095" cy="655928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5079" y="83890"/>
            <a:ext cx="10563917" cy="782274"/>
          </a:xfrm>
        </p:spPr>
        <p:txBody>
          <a:bodyPr>
            <a:normAutofit/>
          </a:bodyPr>
          <a:lstStyle/>
          <a:p>
            <a:pPr algn="l"/>
            <a:r>
              <a:rPr lang="en-US" b="1" u="sng" dirty="0">
                <a:solidFill>
                  <a:srgbClr val="FF0000"/>
                </a:solidFill>
              </a:rPr>
              <a:t>Student’s Best AI TOOLS - EDUCATION</a:t>
            </a:r>
          </a:p>
        </p:txBody>
      </p:sp>
      <p:graphicFrame>
        <p:nvGraphicFramePr>
          <p:cNvPr id="7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5051091"/>
              </p:ext>
            </p:extLst>
          </p:nvPr>
        </p:nvGraphicFramePr>
        <p:xfrm>
          <a:off x="1789833" y="977442"/>
          <a:ext cx="6652316" cy="5027759"/>
        </p:xfrm>
        <a:graphic>
          <a:graphicData uri="http://schemas.openxmlformats.org/drawingml/2006/table">
            <a:tbl>
              <a:tblPr firstRow="1" bandRow="1">
                <a:tableStyleId>{125E5076-3810-47DD-B79F-674D7AD40C01}</a:tableStyleId>
              </a:tblPr>
              <a:tblGrid>
                <a:gridCol w="3251422">
                  <a:extLst>
                    <a:ext uri="{9D8B030D-6E8A-4147-A177-3AD203B41FA5}">
                      <a16:colId xmlns:a16="http://schemas.microsoft.com/office/drawing/2014/main" val="1711266961"/>
                    </a:ext>
                  </a:extLst>
                </a:gridCol>
                <a:gridCol w="3400894">
                  <a:extLst>
                    <a:ext uri="{9D8B030D-6E8A-4147-A177-3AD203B41FA5}">
                      <a16:colId xmlns:a16="http://schemas.microsoft.com/office/drawing/2014/main" val="489393647"/>
                    </a:ext>
                  </a:extLst>
                </a:gridCol>
              </a:tblGrid>
              <a:tr h="457069">
                <a:tc>
                  <a:txBody>
                    <a:bodyPr/>
                    <a:lstStyle/>
                    <a:p>
                      <a:r>
                        <a:rPr lang="en-US" sz="2000" dirty="0"/>
                        <a:t>          Tool 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Use</a:t>
                      </a:r>
                      <a:endParaRPr lang="en-US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5771864"/>
                  </a:ext>
                </a:extLst>
              </a:tr>
              <a:tr h="457069">
                <a:tc>
                  <a:txBody>
                    <a:bodyPr/>
                    <a:lstStyle/>
                    <a:p>
                      <a:r>
                        <a:rPr lang="en-US" sz="2000" dirty="0"/>
                        <a:t>11. chatdoc.com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Chat with documents</a:t>
                      </a:r>
                      <a:endParaRPr lang="en-US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0332573"/>
                  </a:ext>
                </a:extLst>
              </a:tr>
              <a:tr h="457069">
                <a:tc>
                  <a:txBody>
                    <a:bodyPr/>
                    <a:lstStyle/>
                    <a:p>
                      <a:r>
                        <a:rPr lang="en-US" sz="2000" dirty="0"/>
                        <a:t>12.</a:t>
                      </a:r>
                      <a:r>
                        <a:rPr lang="en-US" sz="2000" baseline="0" dirty="0"/>
                        <a:t> neyscience.ai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Research Assistant</a:t>
                      </a:r>
                      <a:r>
                        <a:rPr lang="en-US" sz="2000" baseline="0" dirty="0"/>
                        <a:t> </a:t>
                      </a:r>
                      <a:endParaRPr lang="en-US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4721877"/>
                  </a:ext>
                </a:extLst>
              </a:tr>
              <a:tr h="457069">
                <a:tc>
                  <a:txBody>
                    <a:bodyPr/>
                    <a:lstStyle/>
                    <a:p>
                      <a:r>
                        <a:rPr lang="en-US" sz="2000" dirty="0"/>
                        <a:t>13. wisdolia.ai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Flashcard Generator</a:t>
                      </a:r>
                      <a:endParaRPr lang="en-US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4334389"/>
                  </a:ext>
                </a:extLst>
              </a:tr>
              <a:tr h="4570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14.</a:t>
                      </a:r>
                      <a:r>
                        <a:rPr lang="en-US" sz="2000" baseline="0" dirty="0"/>
                        <a:t> d</a:t>
                      </a:r>
                      <a:r>
                        <a:rPr lang="en-US" sz="2000" dirty="0"/>
                        <a:t>uolingo.ai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Learn Language</a:t>
                      </a:r>
                      <a:endParaRPr lang="en-US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3780429"/>
                  </a:ext>
                </a:extLst>
              </a:tr>
              <a:tr h="457069">
                <a:tc>
                  <a:txBody>
                    <a:bodyPr/>
                    <a:lstStyle/>
                    <a:p>
                      <a:r>
                        <a:rPr lang="en-US" sz="2000" dirty="0"/>
                        <a:t>15.</a:t>
                      </a:r>
                      <a:r>
                        <a:rPr lang="en-US" sz="2000" baseline="0" dirty="0"/>
                        <a:t> knowji.com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Learn Vocabulary</a:t>
                      </a:r>
                      <a:endParaRPr lang="en-US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162654"/>
                  </a:ext>
                </a:extLst>
              </a:tr>
              <a:tr h="457069">
                <a:tc>
                  <a:txBody>
                    <a:bodyPr/>
                    <a:lstStyle/>
                    <a:p>
                      <a:r>
                        <a:rPr lang="en-US" sz="2000" dirty="0"/>
                        <a:t>16. quillbot.com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Grammar Check</a:t>
                      </a:r>
                      <a:endParaRPr lang="en-US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9143705"/>
                  </a:ext>
                </a:extLst>
              </a:tr>
              <a:tr h="457069">
                <a:tc>
                  <a:txBody>
                    <a:bodyPr/>
                    <a:lstStyle/>
                    <a:p>
                      <a:r>
                        <a:rPr lang="en-US" sz="2000" dirty="0"/>
                        <a:t>17.</a:t>
                      </a:r>
                      <a:r>
                        <a:rPr lang="en-US" sz="2000" baseline="0" dirty="0"/>
                        <a:t> </a:t>
                      </a:r>
                      <a:r>
                        <a:rPr lang="en-US" sz="2000" baseline="0" dirty="0" err="1"/>
                        <a:t>consensus.app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Extract Answers</a:t>
                      </a:r>
                      <a:endParaRPr lang="en-US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8729072"/>
                  </a:ext>
                </a:extLst>
              </a:tr>
              <a:tr h="457069">
                <a:tc>
                  <a:txBody>
                    <a:bodyPr/>
                    <a:lstStyle/>
                    <a:p>
                      <a:r>
                        <a:rPr lang="en-US" sz="2000" dirty="0"/>
                        <a:t>18.</a:t>
                      </a:r>
                      <a:r>
                        <a:rPr lang="en-US" sz="2000" baseline="0" dirty="0"/>
                        <a:t> knewton.com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Adaptive Learning</a:t>
                      </a:r>
                      <a:endParaRPr lang="en-US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9197423"/>
                  </a:ext>
                </a:extLst>
              </a:tr>
              <a:tr h="457069">
                <a:tc>
                  <a:txBody>
                    <a:bodyPr/>
                    <a:lstStyle/>
                    <a:p>
                      <a:r>
                        <a:rPr lang="en-US" sz="2000" dirty="0"/>
                        <a:t>19.</a:t>
                      </a:r>
                      <a:r>
                        <a:rPr lang="en-US" sz="2000" baseline="0" dirty="0"/>
                        <a:t> grammarly.com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Plagiarism</a:t>
                      </a:r>
                      <a:r>
                        <a:rPr lang="en-US" sz="2000" baseline="0" dirty="0"/>
                        <a:t> Checker</a:t>
                      </a:r>
                      <a:endParaRPr lang="en-US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655773"/>
                  </a:ext>
                </a:extLst>
              </a:tr>
              <a:tr h="457069">
                <a:tc>
                  <a:txBody>
                    <a:bodyPr/>
                    <a:lstStyle/>
                    <a:p>
                      <a:r>
                        <a:rPr lang="en-US" sz="2000" dirty="0"/>
                        <a:t>20.</a:t>
                      </a:r>
                      <a:r>
                        <a:rPr lang="en-US" sz="2000" baseline="0" dirty="0"/>
                        <a:t> </a:t>
                      </a:r>
                      <a:r>
                        <a:rPr lang="en-US" sz="2000" baseline="0" dirty="0" err="1"/>
                        <a:t>cookai.chat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Chat with Books</a:t>
                      </a:r>
                      <a:endParaRPr lang="en-US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6029654"/>
                  </a:ext>
                </a:extLst>
              </a:tr>
            </a:tbl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9859481-5A9D-B032-D04A-DEA365409E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@mokhudu creations</a:t>
            </a:r>
          </a:p>
        </p:txBody>
      </p:sp>
    </p:spTree>
    <p:extLst>
      <p:ext uri="{BB962C8B-B14F-4D97-AF65-F5344CB8AC3E}">
        <p14:creationId xmlns:p14="http://schemas.microsoft.com/office/powerpoint/2010/main" val="2771642750"/>
      </p:ext>
    </p:extLst>
  </p:cSld>
  <p:clrMapOvr>
    <a:masterClrMapping/>
  </p:clrMapOvr>
  <p:transition spd="slow">
    <p:cover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0">
            <a:extLst>
              <a:ext uri="{FF2B5EF4-FFF2-40B4-BE49-F238E27FC236}">
                <a16:creationId xmlns:a16="http://schemas.microsoft.com/office/drawing/2014/main" id="{3A9C15D4-2EE7-4D05-B87C-91D1F3B960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59935" y="0"/>
            <a:ext cx="813206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12">
            <a:extLst>
              <a:ext uri="{FF2B5EF4-FFF2-40B4-BE49-F238E27FC236}">
                <a16:creationId xmlns:a16="http://schemas.microsoft.com/office/drawing/2014/main" id="{4ED7B0FB-9654-4441-9545-02D458B686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059935" cy="6858000"/>
          </a:xfrm>
          <a:prstGeom prst="rect">
            <a:avLst/>
          </a:prstGeom>
          <a:ln>
            <a:noFill/>
          </a:ln>
          <a:effectLst>
            <a:outerShdw blurRad="50800" dist="127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074" y="1314450"/>
            <a:ext cx="2844002" cy="3680244"/>
          </a:xfrm>
        </p:spPr>
        <p:txBody>
          <a:bodyPr>
            <a:normAutofit/>
          </a:bodyPr>
          <a:lstStyle/>
          <a:p>
            <a:pPr algn="l"/>
            <a:r>
              <a:rPr lang="en-US" sz="3400" b="1" u="sng"/>
              <a:t>facilitator’s Best AI TOOLS - EDUCATION</a:t>
            </a:r>
          </a:p>
        </p:txBody>
      </p:sp>
      <p:pic>
        <p:nvPicPr>
          <p:cNvPr id="12" name="Picture 14">
            <a:extLst>
              <a:ext uri="{FF2B5EF4-FFF2-40B4-BE49-F238E27FC236}">
                <a16:creationId xmlns:a16="http://schemas.microsoft.com/office/drawing/2014/main" id="{7BB94C57-FDF3-45A3-9D1F-904523D79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700" b="77917"/>
          <a:stretch/>
        </p:blipFill>
        <p:spPr>
          <a:xfrm>
            <a:off x="0" y="0"/>
            <a:ext cx="4059935" cy="151447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AEBDF1A-221A-4497-BBA9-57A70D1615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50" t="72830" b="14149"/>
          <a:stretch/>
        </p:blipFill>
        <p:spPr>
          <a:xfrm>
            <a:off x="1377059" y="5962903"/>
            <a:ext cx="2590800" cy="892925"/>
          </a:xfrm>
          <a:prstGeom prst="rect">
            <a:avLst/>
          </a:prstGeom>
        </p:spPr>
      </p:pic>
      <p:graphicFrame>
        <p:nvGraphicFramePr>
          <p:cNvPr id="6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99475475"/>
              </p:ext>
            </p:extLst>
          </p:nvPr>
        </p:nvGraphicFramePr>
        <p:xfrm>
          <a:off x="6425924" y="1589425"/>
          <a:ext cx="8302438" cy="548640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3301424">
                  <a:extLst>
                    <a:ext uri="{9D8B030D-6E8A-4147-A177-3AD203B41FA5}">
                      <a16:colId xmlns:a16="http://schemas.microsoft.com/office/drawing/2014/main" val="1711266961"/>
                    </a:ext>
                  </a:extLst>
                </a:gridCol>
                <a:gridCol w="5001014">
                  <a:extLst>
                    <a:ext uri="{9D8B030D-6E8A-4147-A177-3AD203B41FA5}">
                      <a16:colId xmlns:a16="http://schemas.microsoft.com/office/drawing/2014/main" val="489393647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r>
                        <a:rPr lang="en-US" b="1"/>
                        <a:t>        Tool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Use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5771864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r>
                        <a:rPr lang="en-US" b="1"/>
                        <a:t>1.</a:t>
                      </a:r>
                      <a:r>
                        <a:rPr lang="en-US" b="1" baseline="0"/>
                        <a:t> Gemini</a:t>
                      </a:r>
                      <a:endParaRPr lang="en-US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Solves anything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7077639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r>
                        <a:rPr lang="en-US" b="1"/>
                        <a:t>2. Adobe Firefly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Text to 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909024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r>
                        <a:rPr lang="en-US" b="1"/>
                        <a:t>3. </a:t>
                      </a:r>
                      <a:r>
                        <a:rPr lang="en-US" b="1" err="1"/>
                        <a:t>Heygen</a:t>
                      </a:r>
                      <a:endParaRPr lang="en-US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Create AI avatar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0332573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r>
                        <a:rPr lang="en-US" b="1"/>
                        <a:t>4.</a:t>
                      </a:r>
                      <a:r>
                        <a:rPr lang="en-US" b="1" baseline="0"/>
                        <a:t> </a:t>
                      </a:r>
                      <a:r>
                        <a:rPr lang="en-US" b="1" baseline="0" err="1"/>
                        <a:t>Midjourney</a:t>
                      </a:r>
                      <a:r>
                        <a:rPr lang="en-US" b="1" baseline="0"/>
                        <a:t> </a:t>
                      </a:r>
                      <a:endParaRPr lang="en-US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Create</a:t>
                      </a:r>
                      <a:r>
                        <a:rPr lang="en-US" b="1" baseline="0"/>
                        <a:t> Art</a:t>
                      </a:r>
                      <a:endParaRPr lang="en-US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4721877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r>
                        <a:rPr lang="en-US" b="1"/>
                        <a:t>5.</a:t>
                      </a:r>
                      <a:r>
                        <a:rPr lang="en-US" b="1" baseline="0"/>
                        <a:t> </a:t>
                      </a:r>
                      <a:r>
                        <a:rPr lang="en-US" b="1" baseline="0" err="1"/>
                        <a:t>Topview</a:t>
                      </a:r>
                      <a:r>
                        <a:rPr lang="en-US" b="1" baseline="0"/>
                        <a:t> AI</a:t>
                      </a:r>
                      <a:endParaRPr lang="en-US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Video Editing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4334389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r>
                        <a:rPr lang="en-US" b="1"/>
                        <a:t>6. </a:t>
                      </a:r>
                      <a:r>
                        <a:rPr lang="en-US" b="1" err="1"/>
                        <a:t>Pika</a:t>
                      </a:r>
                      <a:r>
                        <a:rPr lang="en-US" b="1" baseline="0"/>
                        <a:t> 1.0</a:t>
                      </a:r>
                      <a:endParaRPr lang="en-US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Text to 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3780429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r>
                        <a:rPr lang="en-US" b="1"/>
                        <a:t>7. Logo Diffusion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Creates logo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162654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r>
                        <a:rPr lang="en-US" b="1"/>
                        <a:t>8. </a:t>
                      </a:r>
                      <a:r>
                        <a:rPr lang="en-US" b="1" err="1"/>
                        <a:t>Uiverse</a:t>
                      </a:r>
                      <a:endParaRPr lang="en-US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Creates</a:t>
                      </a:r>
                      <a:r>
                        <a:rPr lang="en-US" b="1" baseline="0"/>
                        <a:t> interface</a:t>
                      </a:r>
                      <a:endParaRPr lang="en-US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9143705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r>
                        <a:rPr lang="en-US" b="1"/>
                        <a:t>9.</a:t>
                      </a:r>
                      <a:r>
                        <a:rPr lang="en-US" b="1" baseline="0"/>
                        <a:t> Tome </a:t>
                      </a:r>
                      <a:endParaRPr lang="en-US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Creates copycats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8729072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r>
                        <a:rPr lang="en-US" b="1"/>
                        <a:t>10. Jenni 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Essay assistant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5661499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r>
                        <a:rPr lang="en-US" b="1"/>
                        <a:t>11. Zappier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Repetitive</a:t>
                      </a:r>
                      <a:r>
                        <a:rPr lang="en-US" b="1" baseline="0"/>
                        <a:t> tasks</a:t>
                      </a:r>
                      <a:endParaRPr lang="en-US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0244250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r>
                        <a:rPr lang="en-US" b="1"/>
                        <a:t>12. Eleven Labs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Copies your voice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3727388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r>
                        <a:rPr lang="en-US" b="1"/>
                        <a:t>13. Bard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Ask, essay, poems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1923269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r>
                        <a:rPr lang="en-US" b="1"/>
                        <a:t>14.Ask</a:t>
                      </a:r>
                      <a:r>
                        <a:rPr lang="en-US" b="1" baseline="0"/>
                        <a:t> AI</a:t>
                      </a:r>
                      <a:endParaRPr lang="en-US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Answers</a:t>
                      </a:r>
                      <a:r>
                        <a:rPr lang="en-US" b="1" baseline="0" dirty="0"/>
                        <a:t> </a:t>
                      </a:r>
                      <a:r>
                        <a:rPr lang="en-US" b="1" dirty="0"/>
                        <a:t>anything asked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7611525"/>
                  </a:ext>
                </a:extLst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4225" y="2465386"/>
            <a:ext cx="1481928" cy="1942092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CAD7E83-C345-116C-242F-57C01D18DA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@mokhudu creations</a:t>
            </a:r>
          </a:p>
        </p:txBody>
      </p:sp>
    </p:spTree>
    <p:extLst>
      <p:ext uri="{BB962C8B-B14F-4D97-AF65-F5344CB8AC3E}">
        <p14:creationId xmlns:p14="http://schemas.microsoft.com/office/powerpoint/2010/main" val="1971863781"/>
      </p:ext>
    </p:extLst>
  </p:cSld>
  <p:clrMapOvr>
    <a:masterClrMapping/>
  </p:clrMapOvr>
  <p:transition spd="slow">
    <p:cover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649313"/>
            <a:ext cx="10820400" cy="1293028"/>
          </a:xfrm>
        </p:spPr>
        <p:txBody>
          <a:bodyPr>
            <a:normAutofit/>
          </a:bodyPr>
          <a:lstStyle/>
          <a:p>
            <a:pPr algn="ctr"/>
            <a:r>
              <a:rPr lang="en-US" b="1" u="sng" dirty="0"/>
              <a:t>facilitator’s Best AI TOOLS - EDUCATION</a:t>
            </a:r>
          </a:p>
        </p:txBody>
      </p:sp>
      <p:graphicFrame>
        <p:nvGraphicFramePr>
          <p:cNvPr id="7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1507583"/>
              </p:ext>
            </p:extLst>
          </p:nvPr>
        </p:nvGraphicFramePr>
        <p:xfrm>
          <a:off x="436113" y="143496"/>
          <a:ext cx="6270770" cy="566928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2000774">
                  <a:extLst>
                    <a:ext uri="{9D8B030D-6E8A-4147-A177-3AD203B41FA5}">
                      <a16:colId xmlns:a16="http://schemas.microsoft.com/office/drawing/2014/main" val="1711266961"/>
                    </a:ext>
                  </a:extLst>
                </a:gridCol>
                <a:gridCol w="4269996">
                  <a:extLst>
                    <a:ext uri="{9D8B030D-6E8A-4147-A177-3AD203B41FA5}">
                      <a16:colId xmlns:a16="http://schemas.microsoft.com/office/drawing/2014/main" val="489393647"/>
                    </a:ext>
                  </a:extLst>
                </a:gridCol>
              </a:tblGrid>
              <a:tr h="357158">
                <a:tc>
                  <a:txBody>
                    <a:bodyPr/>
                    <a:lstStyle/>
                    <a:p>
                      <a:r>
                        <a:rPr lang="en-US" b="1" dirty="0"/>
                        <a:t>          Tool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Use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5771864"/>
                  </a:ext>
                </a:extLst>
              </a:tr>
              <a:tr h="357158">
                <a:tc>
                  <a:txBody>
                    <a:bodyPr/>
                    <a:lstStyle/>
                    <a:p>
                      <a:r>
                        <a:rPr lang="en-US" b="1" dirty="0"/>
                        <a:t>15. </a:t>
                      </a:r>
                      <a:r>
                        <a:rPr lang="en-US" b="1" dirty="0" err="1"/>
                        <a:t>Quillbot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Rewrites anything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0332573"/>
                  </a:ext>
                </a:extLst>
              </a:tr>
              <a:tr h="357158">
                <a:tc>
                  <a:txBody>
                    <a:bodyPr/>
                    <a:lstStyle/>
                    <a:p>
                      <a:r>
                        <a:rPr lang="en-US" b="1" dirty="0"/>
                        <a:t>16. </a:t>
                      </a:r>
                      <a:r>
                        <a:rPr lang="en-US" b="1" dirty="0" err="1"/>
                        <a:t>Autodraw</a:t>
                      </a:r>
                      <a:r>
                        <a:rPr lang="en-US" b="1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Drawing assistant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4721877"/>
                  </a:ext>
                </a:extLst>
              </a:tr>
              <a:tr h="357158">
                <a:tc>
                  <a:txBody>
                    <a:bodyPr/>
                    <a:lstStyle/>
                    <a:p>
                      <a:r>
                        <a:rPr lang="en-US" b="1" dirty="0"/>
                        <a:t>17. Addy 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Write any email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4334389"/>
                  </a:ext>
                </a:extLst>
              </a:tr>
              <a:tr h="357158">
                <a:tc>
                  <a:txBody>
                    <a:bodyPr/>
                    <a:lstStyle/>
                    <a:p>
                      <a:r>
                        <a:rPr lang="en-US" b="1" dirty="0"/>
                        <a:t>18. </a:t>
                      </a:r>
                      <a:r>
                        <a:rPr lang="en-US" b="1" dirty="0" err="1"/>
                        <a:t>Wordtune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Summarizes notes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3780429"/>
                  </a:ext>
                </a:extLst>
              </a:tr>
              <a:tr h="357158">
                <a:tc>
                  <a:txBody>
                    <a:bodyPr/>
                    <a:lstStyle/>
                    <a:p>
                      <a:r>
                        <a:rPr lang="en-US" b="1" dirty="0"/>
                        <a:t>19.</a:t>
                      </a:r>
                      <a:r>
                        <a:rPr lang="en-US" b="1" baseline="0" dirty="0"/>
                        <a:t> </a:t>
                      </a:r>
                      <a:r>
                        <a:rPr lang="en-US" b="1" baseline="0" dirty="0" err="1"/>
                        <a:t>Soundraw</a:t>
                      </a:r>
                      <a:r>
                        <a:rPr lang="en-US" b="1" baseline="0" dirty="0"/>
                        <a:t> AI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Generate cute songs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162654"/>
                  </a:ext>
                </a:extLst>
              </a:tr>
              <a:tr h="357158">
                <a:tc>
                  <a:txBody>
                    <a:bodyPr/>
                    <a:lstStyle/>
                    <a:p>
                      <a:r>
                        <a:rPr lang="en-US" b="1" dirty="0"/>
                        <a:t>20. </a:t>
                      </a:r>
                      <a:r>
                        <a:rPr lang="en-US" b="1" dirty="0" err="1"/>
                        <a:t>chatGPT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Automate tasks (instant answers)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9143705"/>
                  </a:ext>
                </a:extLst>
              </a:tr>
              <a:tr h="357158">
                <a:tc>
                  <a:txBody>
                    <a:bodyPr/>
                    <a:lstStyle/>
                    <a:p>
                      <a:r>
                        <a:rPr lang="en-US" b="1" dirty="0"/>
                        <a:t>21. </a:t>
                      </a:r>
                      <a:r>
                        <a:rPr lang="en-US" b="1" dirty="0" err="1"/>
                        <a:t>Getyn</a:t>
                      </a:r>
                      <a:r>
                        <a:rPr lang="en-US" b="1" dirty="0"/>
                        <a:t> 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Convert voice to text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8729072"/>
                  </a:ext>
                </a:extLst>
              </a:tr>
              <a:tr h="357158">
                <a:tc>
                  <a:txBody>
                    <a:bodyPr/>
                    <a:lstStyle/>
                    <a:p>
                      <a:r>
                        <a:rPr lang="en-US" b="1" dirty="0"/>
                        <a:t>22. </a:t>
                      </a:r>
                      <a:r>
                        <a:rPr lang="en-US" b="1" dirty="0" err="1"/>
                        <a:t>Designrr</a:t>
                      </a:r>
                      <a:r>
                        <a:rPr lang="en-US" b="1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Create </a:t>
                      </a:r>
                      <a:r>
                        <a:rPr lang="en-US" b="1" dirty="0" err="1"/>
                        <a:t>ebooks</a:t>
                      </a:r>
                      <a:r>
                        <a:rPr lang="en-US" b="1" dirty="0"/>
                        <a:t>, workbooks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9197423"/>
                  </a:ext>
                </a:extLst>
              </a:tr>
              <a:tr h="357158">
                <a:tc>
                  <a:txBody>
                    <a:bodyPr/>
                    <a:lstStyle/>
                    <a:p>
                      <a:r>
                        <a:rPr lang="en-US" b="1" dirty="0"/>
                        <a:t>23. </a:t>
                      </a:r>
                      <a:r>
                        <a:rPr lang="en-US" b="1" dirty="0" err="1"/>
                        <a:t>Loggy.Art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Graphic design, social media posts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655773"/>
                  </a:ext>
                </a:extLst>
              </a:tr>
              <a:tr h="357158">
                <a:tc>
                  <a:txBody>
                    <a:bodyPr/>
                    <a:lstStyle/>
                    <a:p>
                      <a:r>
                        <a:rPr lang="en-US" b="1" dirty="0"/>
                        <a:t>24. </a:t>
                      </a:r>
                      <a:r>
                        <a:rPr lang="en-US" b="1" dirty="0" err="1"/>
                        <a:t>DesignBeast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Graphics and animations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6029654"/>
                  </a:ext>
                </a:extLst>
              </a:tr>
              <a:tr h="357158">
                <a:tc>
                  <a:txBody>
                    <a:bodyPr/>
                    <a:lstStyle/>
                    <a:p>
                      <a:r>
                        <a:rPr lang="en-US" b="1" dirty="0"/>
                        <a:t>25. </a:t>
                      </a:r>
                      <a:r>
                        <a:rPr lang="en-US" b="1" dirty="0" err="1"/>
                        <a:t>Appie</a:t>
                      </a:r>
                      <a:r>
                        <a:rPr lang="en-US" b="1" dirty="0"/>
                        <a:t> pie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Create apps in two minutes.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8422504"/>
                  </a:ext>
                </a:extLst>
              </a:tr>
              <a:tr h="357158">
                <a:tc>
                  <a:txBody>
                    <a:bodyPr/>
                    <a:lstStyle/>
                    <a:p>
                      <a:r>
                        <a:rPr lang="en-US" b="1" dirty="0"/>
                        <a:t>27. Nerd 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writing, problem-solving, language learning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9117824"/>
                  </a:ext>
                </a:extLst>
              </a:tr>
              <a:tr h="357158">
                <a:tc>
                  <a:txBody>
                    <a:bodyPr/>
                    <a:lstStyle/>
                    <a:p>
                      <a:r>
                        <a:rPr lang="en-US" b="1" dirty="0"/>
                        <a:t>26. Other tools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err="1"/>
                        <a:t>Powtoon</a:t>
                      </a:r>
                      <a:r>
                        <a:rPr lang="en-US" b="1" dirty="0"/>
                        <a:t>, </a:t>
                      </a:r>
                      <a:r>
                        <a:rPr lang="en-US" b="1" dirty="0" err="1"/>
                        <a:t>Biteable</a:t>
                      </a:r>
                      <a:r>
                        <a:rPr lang="en-US" b="1" dirty="0"/>
                        <a:t>,</a:t>
                      </a:r>
                      <a:r>
                        <a:rPr lang="en-US" b="1" baseline="0" dirty="0"/>
                        <a:t> </a:t>
                      </a:r>
                      <a:r>
                        <a:rPr lang="en-US" b="1" baseline="0" dirty="0" err="1"/>
                        <a:t>Opentoonz</a:t>
                      </a:r>
                      <a:r>
                        <a:rPr lang="en-US" b="1" baseline="0" dirty="0"/>
                        <a:t>, Blender-to create animated videos</a:t>
                      </a:r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2015719"/>
                  </a:ext>
                </a:extLst>
              </a:tr>
            </a:tbl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862" y="793064"/>
            <a:ext cx="3431090" cy="3319218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048C0B7-C9C0-6688-6FCD-76F6EB1F3E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@mokhudu creations</a:t>
            </a:r>
          </a:p>
        </p:txBody>
      </p:sp>
    </p:spTree>
    <p:extLst>
      <p:ext uri="{BB962C8B-B14F-4D97-AF65-F5344CB8AC3E}">
        <p14:creationId xmlns:p14="http://schemas.microsoft.com/office/powerpoint/2010/main" val="3354645814"/>
      </p:ext>
    </p:extLst>
  </p:cSld>
  <p:clrMapOvr>
    <a:masterClrMapping/>
  </p:clrMapOvr>
  <p:transition spd="slow">
    <p:cover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745" y="52039"/>
            <a:ext cx="11450461" cy="961072"/>
          </a:xfrm>
        </p:spPr>
        <p:txBody>
          <a:bodyPr>
            <a:normAutofit/>
          </a:bodyPr>
          <a:lstStyle/>
          <a:p>
            <a:r>
              <a:rPr lang="en-US" b="1" u="sng" dirty="0">
                <a:solidFill>
                  <a:schemeClr val="bg1"/>
                </a:solidFill>
              </a:rPr>
              <a:t>facilitator’s Best AI TOOLS - EDUCATION</a:t>
            </a:r>
          </a:p>
        </p:txBody>
      </p:sp>
      <p:graphicFrame>
        <p:nvGraphicFramePr>
          <p:cNvPr id="6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55761694"/>
              </p:ext>
            </p:extLst>
          </p:nvPr>
        </p:nvGraphicFramePr>
        <p:xfrm>
          <a:off x="344748" y="1143000"/>
          <a:ext cx="8730784" cy="5492253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3102807">
                  <a:extLst>
                    <a:ext uri="{9D8B030D-6E8A-4147-A177-3AD203B41FA5}">
                      <a16:colId xmlns:a16="http://schemas.microsoft.com/office/drawing/2014/main" val="1711266961"/>
                    </a:ext>
                  </a:extLst>
                </a:gridCol>
                <a:gridCol w="5627977">
                  <a:extLst>
                    <a:ext uri="{9D8B030D-6E8A-4147-A177-3AD203B41FA5}">
                      <a16:colId xmlns:a16="http://schemas.microsoft.com/office/drawing/2014/main" val="489393647"/>
                    </a:ext>
                  </a:extLst>
                </a:gridCol>
              </a:tblGrid>
              <a:tr h="329335">
                <a:tc>
                  <a:txBody>
                    <a:bodyPr/>
                    <a:lstStyle/>
                    <a:p>
                      <a:r>
                        <a:rPr lang="en-US" b="1"/>
                        <a:t>        Tool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Use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5771864"/>
                  </a:ext>
                </a:extLst>
              </a:tr>
              <a:tr h="329335">
                <a:tc>
                  <a:txBody>
                    <a:bodyPr/>
                    <a:lstStyle/>
                    <a:p>
                      <a:r>
                        <a:rPr lang="en-US" b="1"/>
                        <a:t>1.</a:t>
                      </a:r>
                      <a:r>
                        <a:rPr lang="en-US" b="1" baseline="0"/>
                        <a:t> Jasper AI</a:t>
                      </a:r>
                      <a:endParaRPr lang="en-US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Write anything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7077639"/>
                  </a:ext>
                </a:extLst>
              </a:tr>
              <a:tr h="329335">
                <a:tc>
                  <a:txBody>
                    <a:bodyPr/>
                    <a:lstStyle/>
                    <a:p>
                      <a:r>
                        <a:rPr lang="en-US" b="1"/>
                        <a:t>2. </a:t>
                      </a:r>
                      <a:r>
                        <a:rPr lang="en-US" b="1" err="1"/>
                        <a:t>Kickresume</a:t>
                      </a:r>
                      <a:r>
                        <a:rPr lang="en-US" b="1" baseline="0"/>
                        <a:t> </a:t>
                      </a:r>
                      <a:endParaRPr lang="en-US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Create resume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909024"/>
                  </a:ext>
                </a:extLst>
              </a:tr>
              <a:tr h="329335">
                <a:tc>
                  <a:txBody>
                    <a:bodyPr/>
                    <a:lstStyle/>
                    <a:p>
                      <a:r>
                        <a:rPr lang="en-US" b="1"/>
                        <a:t>3. Aithor.com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Write anything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0332573"/>
                  </a:ext>
                </a:extLst>
              </a:tr>
              <a:tr h="329335">
                <a:tc>
                  <a:txBody>
                    <a:bodyPr/>
                    <a:lstStyle/>
                    <a:p>
                      <a:r>
                        <a:rPr lang="en-US" b="1"/>
                        <a:t>4.</a:t>
                      </a:r>
                      <a:r>
                        <a:rPr lang="en-US" b="1" baseline="0"/>
                        <a:t> </a:t>
                      </a:r>
                      <a:r>
                        <a:rPr lang="en-US" b="1" baseline="0" err="1"/>
                        <a:t>Suno</a:t>
                      </a:r>
                      <a:r>
                        <a:rPr lang="en-US" b="1" baseline="0"/>
                        <a:t>. Ai</a:t>
                      </a:r>
                      <a:endParaRPr lang="en-US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Composes songs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4721877"/>
                  </a:ext>
                </a:extLst>
              </a:tr>
              <a:tr h="371613">
                <a:tc>
                  <a:txBody>
                    <a:bodyPr/>
                    <a:lstStyle/>
                    <a:p>
                      <a:r>
                        <a:rPr lang="en-US" b="1"/>
                        <a:t>5.</a:t>
                      </a:r>
                      <a:r>
                        <a:rPr lang="en-US" b="1" baseline="0"/>
                        <a:t> Copilot</a:t>
                      </a:r>
                      <a:endParaRPr lang="en-US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Does many tasks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4334389"/>
                  </a:ext>
                </a:extLst>
              </a:tr>
              <a:tr h="32933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/>
                        <a:t>6. Yep</a:t>
                      </a:r>
                      <a:r>
                        <a:rPr lang="en-US" b="1" baseline="0"/>
                        <a:t>.so</a:t>
                      </a:r>
                      <a:endParaRPr lang="en-US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Build landings page 2 Min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3780429"/>
                  </a:ext>
                </a:extLst>
              </a:tr>
              <a:tr h="329335">
                <a:tc>
                  <a:txBody>
                    <a:bodyPr/>
                    <a:lstStyle/>
                    <a:p>
                      <a:r>
                        <a:rPr lang="en-US" b="1"/>
                        <a:t>7.  Axiom.</a:t>
                      </a:r>
                      <a:r>
                        <a:rPr lang="en-US" b="1" baseline="0"/>
                        <a:t> Ai</a:t>
                      </a:r>
                      <a:endParaRPr lang="en-US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Browser Automation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162654"/>
                  </a:ext>
                </a:extLst>
              </a:tr>
              <a:tr h="329335">
                <a:tc>
                  <a:txBody>
                    <a:bodyPr/>
                    <a:lstStyle/>
                    <a:p>
                      <a:r>
                        <a:rPr lang="en-US" b="1"/>
                        <a:t>8. AI excel Bot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Generate Excel formula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9143705"/>
                  </a:ext>
                </a:extLst>
              </a:tr>
              <a:tr h="329335">
                <a:tc>
                  <a:txBody>
                    <a:bodyPr/>
                    <a:lstStyle/>
                    <a:p>
                      <a:r>
                        <a:rPr lang="en-US" b="1"/>
                        <a:t>9.</a:t>
                      </a:r>
                      <a:r>
                        <a:rPr lang="en-US" b="1" baseline="0"/>
                        <a:t> Pencil</a:t>
                      </a:r>
                      <a:endParaRPr lang="en-US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Marketing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8729072"/>
                  </a:ext>
                </a:extLst>
              </a:tr>
              <a:tr h="329335">
                <a:tc>
                  <a:txBody>
                    <a:bodyPr/>
                    <a:lstStyle/>
                    <a:p>
                      <a:r>
                        <a:rPr lang="en-US" b="1"/>
                        <a:t>10. Notion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Note taking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5661499"/>
                  </a:ext>
                </a:extLst>
              </a:tr>
              <a:tr h="329335">
                <a:tc>
                  <a:txBody>
                    <a:bodyPr/>
                    <a:lstStyle/>
                    <a:p>
                      <a:r>
                        <a:rPr lang="en-US" b="1"/>
                        <a:t>11. Eleven Labs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Copies your voice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0244250"/>
                  </a:ext>
                </a:extLst>
              </a:tr>
              <a:tr h="329335">
                <a:tc>
                  <a:txBody>
                    <a:bodyPr/>
                    <a:lstStyle/>
                    <a:p>
                      <a:r>
                        <a:rPr lang="en-US" b="1"/>
                        <a:t>12. </a:t>
                      </a:r>
                      <a:r>
                        <a:rPr lang="en-US" b="1" err="1"/>
                        <a:t>ChatBot</a:t>
                      </a:r>
                      <a:endParaRPr lang="en-US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Generates quick answers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3727388"/>
                  </a:ext>
                </a:extLst>
              </a:tr>
              <a:tr h="329335">
                <a:tc>
                  <a:txBody>
                    <a:bodyPr/>
                    <a:lstStyle/>
                    <a:p>
                      <a:r>
                        <a:rPr lang="en-US" b="1"/>
                        <a:t>13. </a:t>
                      </a:r>
                      <a:r>
                        <a:rPr lang="en-US" b="1" err="1"/>
                        <a:t>Unriiddle</a:t>
                      </a:r>
                      <a:r>
                        <a:rPr lang="en-US" b="1"/>
                        <a:t> 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Faster Research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1923269"/>
                  </a:ext>
                </a:extLst>
              </a:tr>
              <a:tr h="329335">
                <a:tc>
                  <a:txBody>
                    <a:bodyPr/>
                    <a:lstStyle/>
                    <a:p>
                      <a:r>
                        <a:rPr lang="en-US" b="1"/>
                        <a:t>14. </a:t>
                      </a:r>
                      <a:r>
                        <a:rPr lang="en-US" b="1" err="1"/>
                        <a:t>Tl;dv</a:t>
                      </a:r>
                      <a:endParaRPr lang="en-US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Meeting (Google meet, Zoom,</a:t>
                      </a:r>
                      <a:r>
                        <a:rPr lang="en-US" b="1" baseline="0" dirty="0"/>
                        <a:t> Teams</a:t>
                      </a:r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7611525"/>
                  </a:ext>
                </a:extLst>
              </a:tr>
            </a:tbl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6325" y="2781984"/>
            <a:ext cx="2654882" cy="3271469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CAC516F-FDB2-685D-6DD7-F28303C17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@mokhudu creations</a:t>
            </a:r>
          </a:p>
        </p:txBody>
      </p:sp>
    </p:spTree>
    <p:extLst>
      <p:ext uri="{BB962C8B-B14F-4D97-AF65-F5344CB8AC3E}">
        <p14:creationId xmlns:p14="http://schemas.microsoft.com/office/powerpoint/2010/main" val="12369125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22640" y="678801"/>
            <a:ext cx="7076034" cy="782274"/>
          </a:xfrm>
        </p:spPr>
        <p:txBody>
          <a:bodyPr/>
          <a:lstStyle/>
          <a:p>
            <a:pPr algn="l"/>
            <a:r>
              <a:rPr lang="en-US" b="1" u="sng" dirty="0">
                <a:solidFill>
                  <a:srgbClr val="FFFF00"/>
                </a:solidFill>
              </a:rPr>
              <a:t>Best AI TOOLS - EDUCATION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73294372"/>
              </p:ext>
            </p:extLst>
          </p:nvPr>
        </p:nvGraphicFramePr>
        <p:xfrm>
          <a:off x="223157" y="1811211"/>
          <a:ext cx="6246851" cy="4367986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500301">
                  <a:extLst>
                    <a:ext uri="{9D8B030D-6E8A-4147-A177-3AD203B41FA5}">
                      <a16:colId xmlns:a16="http://schemas.microsoft.com/office/drawing/2014/main" val="1711266961"/>
                    </a:ext>
                  </a:extLst>
                </a:gridCol>
                <a:gridCol w="3746550">
                  <a:extLst>
                    <a:ext uri="{9D8B030D-6E8A-4147-A177-3AD203B41FA5}">
                      <a16:colId xmlns:a16="http://schemas.microsoft.com/office/drawing/2014/main" val="489393647"/>
                    </a:ext>
                  </a:extLst>
                </a:gridCol>
              </a:tblGrid>
              <a:tr h="623998">
                <a:tc>
                  <a:txBody>
                    <a:bodyPr/>
                    <a:lstStyle/>
                    <a:p>
                      <a:r>
                        <a:rPr lang="en-US" sz="2800" b="1" dirty="0"/>
                        <a:t>        Tool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1" dirty="0"/>
                        <a:t>Use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5771864"/>
                  </a:ext>
                </a:extLst>
              </a:tr>
              <a:tr h="623998">
                <a:tc>
                  <a:txBody>
                    <a:bodyPr/>
                    <a:lstStyle/>
                    <a:p>
                      <a:r>
                        <a:rPr lang="en-US" sz="2800" b="1" dirty="0"/>
                        <a:t>1.</a:t>
                      </a:r>
                      <a:r>
                        <a:rPr lang="en-US" sz="2800" b="1" baseline="0" dirty="0"/>
                        <a:t> Copy AI</a:t>
                      </a:r>
                      <a:endParaRPr lang="en-US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1" dirty="0"/>
                        <a:t>Writes anything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7077639"/>
                  </a:ext>
                </a:extLst>
              </a:tr>
              <a:tr h="623998">
                <a:tc>
                  <a:txBody>
                    <a:bodyPr/>
                    <a:lstStyle/>
                    <a:p>
                      <a:r>
                        <a:rPr lang="en-US" sz="2800" b="1" dirty="0"/>
                        <a:t>2. </a:t>
                      </a:r>
                      <a:r>
                        <a:rPr lang="en-US" sz="2800" b="1" dirty="0" err="1"/>
                        <a:t>Kaiber</a:t>
                      </a:r>
                      <a:endParaRPr lang="en-US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1" dirty="0"/>
                        <a:t>Creates</a:t>
                      </a:r>
                      <a:r>
                        <a:rPr lang="en-US" sz="2800" b="1" baseline="0" dirty="0"/>
                        <a:t> videos</a:t>
                      </a:r>
                      <a:endParaRPr lang="en-US" sz="28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909024"/>
                  </a:ext>
                </a:extLst>
              </a:tr>
              <a:tr h="623998">
                <a:tc>
                  <a:txBody>
                    <a:bodyPr/>
                    <a:lstStyle/>
                    <a:p>
                      <a:r>
                        <a:rPr lang="en-US" sz="2800" b="1" dirty="0"/>
                        <a:t>3. </a:t>
                      </a:r>
                      <a:r>
                        <a:rPr lang="en-US" sz="2800" b="1" dirty="0" err="1"/>
                        <a:t>fliki</a:t>
                      </a:r>
                      <a:endParaRPr lang="en-US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1" dirty="0"/>
                        <a:t>Create reels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0332573"/>
                  </a:ext>
                </a:extLst>
              </a:tr>
              <a:tr h="623998">
                <a:tc>
                  <a:txBody>
                    <a:bodyPr/>
                    <a:lstStyle/>
                    <a:p>
                      <a:r>
                        <a:rPr lang="en-US" sz="2800" b="1" dirty="0"/>
                        <a:t>4.</a:t>
                      </a:r>
                      <a:r>
                        <a:rPr lang="en-US" sz="2800" b="1" baseline="0" dirty="0"/>
                        <a:t> Fireflies </a:t>
                      </a:r>
                      <a:endParaRPr lang="en-US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1" dirty="0"/>
                        <a:t>Note</a:t>
                      </a:r>
                      <a:r>
                        <a:rPr lang="en-US" sz="2800" b="1" baseline="0" dirty="0"/>
                        <a:t> Taking</a:t>
                      </a:r>
                      <a:endParaRPr lang="en-US" sz="28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4721877"/>
                  </a:ext>
                </a:extLst>
              </a:tr>
              <a:tr h="623998">
                <a:tc>
                  <a:txBody>
                    <a:bodyPr/>
                    <a:lstStyle/>
                    <a:p>
                      <a:r>
                        <a:rPr lang="en-US" sz="2800" b="1" dirty="0"/>
                        <a:t>5.</a:t>
                      </a:r>
                      <a:r>
                        <a:rPr lang="en-US" sz="2800" b="1" baseline="0" dirty="0"/>
                        <a:t> Munch </a:t>
                      </a:r>
                      <a:endParaRPr lang="en-US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1" dirty="0"/>
                        <a:t>Video Editing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4334389"/>
                  </a:ext>
                </a:extLst>
              </a:tr>
              <a:tr h="623998">
                <a:tc>
                  <a:txBody>
                    <a:bodyPr/>
                    <a:lstStyle/>
                    <a:p>
                      <a:r>
                        <a:rPr lang="en-US" sz="2800" b="1" dirty="0"/>
                        <a:t>6. </a:t>
                      </a:r>
                      <a:r>
                        <a:rPr lang="en-US" sz="2800" b="1" dirty="0" err="1"/>
                        <a:t>Synthesia</a:t>
                      </a:r>
                      <a:r>
                        <a:rPr lang="en-US" sz="2800" b="1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1" dirty="0"/>
                        <a:t>Create free Videos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3780429"/>
                  </a:ext>
                </a:extLst>
              </a:tr>
            </a:tbl>
          </a:graphicData>
        </a:graphic>
      </p:graphicFrame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6486" y="1461075"/>
            <a:ext cx="5252357" cy="4760111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467EC0B-E019-82A3-15CF-234A145E63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@mokhudu creations</a:t>
            </a:r>
          </a:p>
        </p:txBody>
      </p:sp>
    </p:spTree>
    <p:extLst>
      <p:ext uri="{BB962C8B-B14F-4D97-AF65-F5344CB8AC3E}">
        <p14:creationId xmlns:p14="http://schemas.microsoft.com/office/powerpoint/2010/main" val="1441802957"/>
      </p:ext>
    </p:extLst>
  </p:cSld>
  <p:clrMapOvr>
    <a:masterClrMapping/>
  </p:clrMapOvr>
  <p:transition spd="slow">
    <p:cover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488" y="914400"/>
            <a:ext cx="11688897" cy="560758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8824" y="272389"/>
            <a:ext cx="10735032" cy="782274"/>
          </a:xfrm>
        </p:spPr>
        <p:txBody>
          <a:bodyPr>
            <a:normAutofit/>
          </a:bodyPr>
          <a:lstStyle/>
          <a:p>
            <a:pPr algn="l"/>
            <a:r>
              <a:rPr lang="en-US" b="1" u="sng">
                <a:solidFill>
                  <a:srgbClr val="FFFF00"/>
                </a:solidFill>
              </a:rPr>
              <a:t>Best AI ALTERNATIVE TOOLS - EDUCATION</a:t>
            </a:r>
            <a:endParaRPr lang="en-US" b="1" u="sng" dirty="0">
              <a:solidFill>
                <a:srgbClr val="FFFF00"/>
              </a:solidFill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47658218"/>
              </p:ext>
            </p:extLst>
          </p:nvPr>
        </p:nvGraphicFramePr>
        <p:xfrm>
          <a:off x="748034" y="1585354"/>
          <a:ext cx="10268833" cy="362712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934639">
                  <a:extLst>
                    <a:ext uri="{9D8B030D-6E8A-4147-A177-3AD203B41FA5}">
                      <a16:colId xmlns:a16="http://schemas.microsoft.com/office/drawing/2014/main" val="1711266961"/>
                    </a:ext>
                  </a:extLst>
                </a:gridCol>
                <a:gridCol w="4388950">
                  <a:extLst>
                    <a:ext uri="{9D8B030D-6E8A-4147-A177-3AD203B41FA5}">
                      <a16:colId xmlns:a16="http://schemas.microsoft.com/office/drawing/2014/main" val="489393647"/>
                    </a:ext>
                  </a:extLst>
                </a:gridCol>
                <a:gridCol w="2945244">
                  <a:extLst>
                    <a:ext uri="{9D8B030D-6E8A-4147-A177-3AD203B41FA5}">
                      <a16:colId xmlns:a16="http://schemas.microsoft.com/office/drawing/2014/main" val="149670817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2800" b="1" dirty="0">
                          <a:solidFill>
                            <a:srgbClr val="FF0000"/>
                          </a:solidFill>
                        </a:rPr>
                        <a:t>  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1" dirty="0">
                          <a:solidFill>
                            <a:srgbClr val="0070C0"/>
                          </a:solidFill>
                        </a:rPr>
                        <a:t>            </a:t>
                      </a:r>
                      <a:r>
                        <a:rPr lang="en-US" sz="2800" b="1" dirty="0">
                          <a:solidFill>
                            <a:schemeClr val="accent1"/>
                          </a:solidFill>
                        </a:rPr>
                        <a:t>FREE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>
                          <a:solidFill>
                            <a:srgbClr val="FF0000"/>
                          </a:solidFill>
                        </a:rPr>
                        <a:t>   USE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5771864"/>
                  </a:ext>
                </a:extLst>
              </a:tr>
              <a:tr h="380832">
                <a:tc>
                  <a:txBody>
                    <a:bodyPr/>
                    <a:lstStyle/>
                    <a:p>
                      <a:r>
                        <a:rPr lang="en-US" sz="2800" b="1" dirty="0"/>
                        <a:t>1. </a:t>
                      </a:r>
                      <a:r>
                        <a:rPr lang="en-US" sz="2800" b="1" dirty="0" err="1"/>
                        <a:t>ChatGPT</a:t>
                      </a:r>
                      <a:r>
                        <a:rPr lang="en-US" sz="2800" b="1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1" dirty="0">
                          <a:solidFill>
                            <a:srgbClr val="0070C0"/>
                          </a:solidFill>
                        </a:rPr>
                        <a:t>1. Google Bard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1" dirty="0"/>
                        <a:t>Writing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7077639"/>
                  </a:ext>
                </a:extLst>
              </a:tr>
              <a:tr h="380832">
                <a:tc>
                  <a:txBody>
                    <a:bodyPr/>
                    <a:lstStyle/>
                    <a:p>
                      <a:r>
                        <a:rPr lang="en-US" sz="2800" b="1" dirty="0"/>
                        <a:t>2. Notion 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1" dirty="0">
                          <a:solidFill>
                            <a:srgbClr val="0070C0"/>
                          </a:solidFill>
                        </a:rPr>
                        <a:t>2. Otter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1" dirty="0"/>
                        <a:t>Notes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909024"/>
                  </a:ext>
                </a:extLst>
              </a:tr>
              <a:tr h="451866">
                <a:tc>
                  <a:txBody>
                    <a:bodyPr/>
                    <a:lstStyle/>
                    <a:p>
                      <a:r>
                        <a:rPr lang="en-US" sz="2800" b="1" dirty="0"/>
                        <a:t>3. </a:t>
                      </a:r>
                      <a:r>
                        <a:rPr lang="en-US" sz="2800" b="1" dirty="0" err="1"/>
                        <a:t>Midjourney</a:t>
                      </a:r>
                      <a:endParaRPr lang="en-US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1" dirty="0">
                          <a:solidFill>
                            <a:srgbClr val="0070C0"/>
                          </a:solidFill>
                        </a:rPr>
                        <a:t>3. Leonardo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1" dirty="0"/>
                        <a:t>Images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0332573"/>
                  </a:ext>
                </a:extLst>
              </a:tr>
              <a:tr h="380832">
                <a:tc>
                  <a:txBody>
                    <a:bodyPr/>
                    <a:lstStyle/>
                    <a:p>
                      <a:r>
                        <a:rPr lang="en-US" sz="2800" b="1" dirty="0"/>
                        <a:t>4. </a:t>
                      </a:r>
                      <a:r>
                        <a:rPr lang="en-US" sz="2800" b="1" dirty="0" err="1"/>
                        <a:t>Canva</a:t>
                      </a:r>
                      <a:r>
                        <a:rPr lang="en-US" sz="2800" b="1" dirty="0"/>
                        <a:t> 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1" dirty="0">
                          <a:solidFill>
                            <a:srgbClr val="0070C0"/>
                          </a:solidFill>
                        </a:rPr>
                        <a:t>4. Microsoft Designer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1" dirty="0"/>
                        <a:t>Design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4721877"/>
                  </a:ext>
                </a:extLst>
              </a:tr>
              <a:tr h="380832">
                <a:tc>
                  <a:txBody>
                    <a:bodyPr/>
                    <a:lstStyle/>
                    <a:p>
                      <a:r>
                        <a:rPr lang="en-US" sz="2800" b="1" dirty="0"/>
                        <a:t>5. </a:t>
                      </a:r>
                      <a:r>
                        <a:rPr lang="en-US" sz="2800" b="1" dirty="0" err="1"/>
                        <a:t>OpusClip</a:t>
                      </a:r>
                      <a:endParaRPr lang="en-US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1" dirty="0">
                          <a:solidFill>
                            <a:srgbClr val="0070C0"/>
                          </a:solidFill>
                        </a:rPr>
                        <a:t>5. </a:t>
                      </a:r>
                      <a:r>
                        <a:rPr lang="en-US" sz="2800" b="1" dirty="0" err="1">
                          <a:solidFill>
                            <a:srgbClr val="0070C0"/>
                          </a:solidFill>
                        </a:rPr>
                        <a:t>Topview</a:t>
                      </a:r>
                      <a:r>
                        <a:rPr lang="en-US" sz="2800" b="1" dirty="0">
                          <a:solidFill>
                            <a:srgbClr val="0070C0"/>
                          </a:solidFill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1" dirty="0"/>
                        <a:t>Video</a:t>
                      </a:r>
                      <a:r>
                        <a:rPr lang="en-US" sz="2800" b="1" baseline="0" dirty="0"/>
                        <a:t> Editing</a:t>
                      </a:r>
                      <a:endParaRPr lang="en-US" sz="28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4334389"/>
                  </a:ext>
                </a:extLst>
              </a:tr>
              <a:tr h="380832">
                <a:tc>
                  <a:txBody>
                    <a:bodyPr/>
                    <a:lstStyle/>
                    <a:p>
                      <a:r>
                        <a:rPr lang="en-US" sz="2800" b="1" dirty="0"/>
                        <a:t>6. Simplified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1" dirty="0">
                          <a:solidFill>
                            <a:srgbClr val="0070C0"/>
                          </a:solidFill>
                        </a:rPr>
                        <a:t>5. </a:t>
                      </a:r>
                      <a:r>
                        <a:rPr lang="en-US" sz="2800" b="1" dirty="0" err="1">
                          <a:solidFill>
                            <a:srgbClr val="0070C0"/>
                          </a:solidFill>
                        </a:rPr>
                        <a:t>TomeAI</a:t>
                      </a:r>
                      <a:endParaRPr lang="en-US" sz="2800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1" dirty="0"/>
                        <a:t>Presentation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3780429"/>
                  </a:ext>
                </a:extLst>
              </a:tr>
            </a:tbl>
          </a:graphicData>
        </a:graphic>
      </p:graphicFrame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A38FC5-D786-3451-4B18-34EB69AC50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@mokhudu creations</a:t>
            </a:r>
          </a:p>
        </p:txBody>
      </p:sp>
    </p:spTree>
    <p:extLst>
      <p:ext uri="{BB962C8B-B14F-4D97-AF65-F5344CB8AC3E}">
        <p14:creationId xmlns:p14="http://schemas.microsoft.com/office/powerpoint/2010/main" val="4055652529"/>
      </p:ext>
    </p:extLst>
  </p:cSld>
  <p:clrMapOvr>
    <a:masterClrMapping/>
  </p:clrMapOvr>
  <p:transition spd="slow">
    <p:cover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2273" t="31857" r="7849"/>
          <a:stretch/>
        </p:blipFill>
        <p:spPr>
          <a:xfrm>
            <a:off x="400757" y="749149"/>
            <a:ext cx="11281272" cy="477030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4950" y="458969"/>
            <a:ext cx="11313873" cy="782274"/>
          </a:xfrm>
        </p:spPr>
        <p:txBody>
          <a:bodyPr>
            <a:normAutofit/>
          </a:bodyPr>
          <a:lstStyle/>
          <a:p>
            <a:pPr algn="l"/>
            <a:r>
              <a:rPr lang="en-US" b="1" u="sng" dirty="0">
                <a:solidFill>
                  <a:srgbClr val="FFFF00"/>
                </a:solidFill>
              </a:rPr>
              <a:t>Classification of AI TOOLS 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71682387"/>
              </p:ext>
            </p:extLst>
          </p:nvPr>
        </p:nvGraphicFramePr>
        <p:xfrm>
          <a:off x="384456" y="1531424"/>
          <a:ext cx="11534860" cy="4433145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954634">
                  <a:extLst>
                    <a:ext uri="{9D8B030D-6E8A-4147-A177-3AD203B41FA5}">
                      <a16:colId xmlns:a16="http://schemas.microsoft.com/office/drawing/2014/main" val="1711266961"/>
                    </a:ext>
                  </a:extLst>
                </a:gridCol>
                <a:gridCol w="1652631">
                  <a:extLst>
                    <a:ext uri="{9D8B030D-6E8A-4147-A177-3AD203B41FA5}">
                      <a16:colId xmlns:a16="http://schemas.microsoft.com/office/drawing/2014/main" val="489393647"/>
                    </a:ext>
                  </a:extLst>
                </a:gridCol>
                <a:gridCol w="1778466">
                  <a:extLst>
                    <a:ext uri="{9D8B030D-6E8A-4147-A177-3AD203B41FA5}">
                      <a16:colId xmlns:a16="http://schemas.microsoft.com/office/drawing/2014/main" val="2421561285"/>
                    </a:ext>
                  </a:extLst>
                </a:gridCol>
                <a:gridCol w="1786855">
                  <a:extLst>
                    <a:ext uri="{9D8B030D-6E8A-4147-A177-3AD203B41FA5}">
                      <a16:colId xmlns:a16="http://schemas.microsoft.com/office/drawing/2014/main" val="2442707671"/>
                    </a:ext>
                  </a:extLst>
                </a:gridCol>
                <a:gridCol w="1879134">
                  <a:extLst>
                    <a:ext uri="{9D8B030D-6E8A-4147-A177-3AD203B41FA5}">
                      <a16:colId xmlns:a16="http://schemas.microsoft.com/office/drawing/2014/main" val="504391137"/>
                    </a:ext>
                  </a:extLst>
                </a:gridCol>
                <a:gridCol w="2483140">
                  <a:extLst>
                    <a:ext uri="{9D8B030D-6E8A-4147-A177-3AD203B41FA5}">
                      <a16:colId xmlns:a16="http://schemas.microsoft.com/office/drawing/2014/main" val="1634103950"/>
                    </a:ext>
                  </a:extLst>
                </a:gridCol>
              </a:tblGrid>
              <a:tr h="886630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rgbClr val="FF0000"/>
                          </a:solidFill>
                        </a:rPr>
                        <a:t>Music</a:t>
                      </a:r>
                      <a:r>
                        <a:rPr lang="en-US" b="1" baseline="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b="1" dirty="0">
                          <a:solidFill>
                            <a:srgbClr val="FF0000"/>
                          </a:solidFill>
                        </a:rPr>
                        <a:t>Tool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rgbClr val="FF0000"/>
                          </a:solidFill>
                        </a:rPr>
                        <a:t>Daily Life  Tools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rgbClr val="FF0000"/>
                          </a:solidFill>
                        </a:rPr>
                        <a:t>Chrome</a:t>
                      </a:r>
                    </a:p>
                    <a:p>
                      <a:r>
                        <a:rPr lang="en-US" b="1" dirty="0">
                          <a:solidFill>
                            <a:srgbClr val="FF0000"/>
                          </a:solidFill>
                        </a:rPr>
                        <a:t>Extensions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rgbClr val="FF0000"/>
                          </a:solidFill>
                        </a:rPr>
                        <a:t>Productivity Tools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err="1">
                          <a:solidFill>
                            <a:srgbClr val="FF0000"/>
                          </a:solidFill>
                        </a:rPr>
                        <a:t>Chatbot</a:t>
                      </a:r>
                      <a:r>
                        <a:rPr lang="en-US" b="1" baseline="0" dirty="0">
                          <a:solidFill>
                            <a:srgbClr val="FF0000"/>
                          </a:solidFill>
                        </a:rPr>
                        <a:t> Tools</a:t>
                      </a:r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rgbClr val="FF0000"/>
                          </a:solidFill>
                        </a:rPr>
                        <a:t>Image Tools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5771864"/>
                  </a:ext>
                </a:extLst>
              </a:tr>
              <a:tr h="506645"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US" b="1" dirty="0" err="1"/>
                        <a:t>Muzeek</a:t>
                      </a:r>
                      <a:r>
                        <a:rPr lang="en-US" b="1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Notion</a:t>
                      </a:r>
                      <a:r>
                        <a:rPr lang="en-US" b="1" baseline="0" dirty="0"/>
                        <a:t> AI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err="1"/>
                        <a:t>Alicent</a:t>
                      </a:r>
                      <a:r>
                        <a:rPr lang="en-US" b="1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err="1"/>
                        <a:t>Berdeen</a:t>
                      </a:r>
                      <a:r>
                        <a:rPr lang="en-US" b="1" dirty="0"/>
                        <a:t> 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err="1"/>
                        <a:t>Yatterplus</a:t>
                      </a:r>
                      <a:r>
                        <a:rPr lang="en-US" b="1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err="1"/>
                        <a:t>StockIMG</a:t>
                      </a:r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7077639"/>
                  </a:ext>
                </a:extLst>
              </a:tr>
              <a:tr h="506645">
                <a:tc>
                  <a:txBody>
                    <a:bodyPr/>
                    <a:lstStyle/>
                    <a:p>
                      <a:r>
                        <a:rPr lang="en-US" b="1" dirty="0"/>
                        <a:t>2.</a:t>
                      </a:r>
                      <a:r>
                        <a:rPr lang="en-US" b="1" baseline="0" dirty="0"/>
                        <a:t> Brain FM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err="1"/>
                        <a:t>Taskade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Compose 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err="1"/>
                        <a:t>Paperpal</a:t>
                      </a:r>
                      <a:r>
                        <a:rPr lang="en-US" b="1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err="1"/>
                        <a:t>Typewise</a:t>
                      </a:r>
                      <a:r>
                        <a:rPr lang="en-US" b="1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err="1"/>
                        <a:t>Midjourney</a:t>
                      </a:r>
                      <a:r>
                        <a:rPr lang="en-US" b="1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909024"/>
                  </a:ext>
                </a:extLst>
              </a:tr>
              <a:tr h="506645">
                <a:tc>
                  <a:txBody>
                    <a:bodyPr/>
                    <a:lstStyle/>
                    <a:p>
                      <a:r>
                        <a:rPr lang="en-US" b="1" dirty="0"/>
                        <a:t>3. </a:t>
                      </a:r>
                      <a:r>
                        <a:rPr lang="en-US" b="1" dirty="0" err="1"/>
                        <a:t>Melodrive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TLVD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Poised 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Consensus 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err="1"/>
                        <a:t>Quickchat</a:t>
                      </a:r>
                      <a:r>
                        <a:rPr lang="en-US" b="1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Leonardo AI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0332573"/>
                  </a:ext>
                </a:extLst>
              </a:tr>
              <a:tr h="506645">
                <a:tc>
                  <a:txBody>
                    <a:bodyPr/>
                    <a:lstStyle/>
                    <a:p>
                      <a:r>
                        <a:rPr lang="en-US" b="1" dirty="0"/>
                        <a:t>4. </a:t>
                      </a:r>
                      <a:r>
                        <a:rPr lang="en-US" b="1" dirty="0" err="1"/>
                        <a:t>Amper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err="1"/>
                        <a:t>Vandy</a:t>
                      </a:r>
                      <a:r>
                        <a:rPr lang="en-US" b="1" dirty="0"/>
                        <a:t> 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err="1"/>
                        <a:t>Vaila</a:t>
                      </a:r>
                      <a:r>
                        <a:rPr lang="en-US" b="1" dirty="0"/>
                        <a:t> 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err="1"/>
                        <a:t>Writesonic</a:t>
                      </a:r>
                      <a:r>
                        <a:rPr lang="en-US" b="1" baseline="0" dirty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Cohere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Bing AI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4721877"/>
                  </a:ext>
                </a:extLst>
              </a:tr>
              <a:tr h="506645">
                <a:tc>
                  <a:txBody>
                    <a:bodyPr/>
                    <a:lstStyle/>
                    <a:p>
                      <a:r>
                        <a:rPr lang="en-US" b="1" dirty="0"/>
                        <a:t>5.</a:t>
                      </a:r>
                      <a:r>
                        <a:rPr lang="en-US" b="1" baseline="0" dirty="0"/>
                        <a:t> </a:t>
                      </a:r>
                      <a:r>
                        <a:rPr lang="en-US" b="1" baseline="0" dirty="0" err="1"/>
                        <a:t>Jukedeck</a:t>
                      </a:r>
                      <a:r>
                        <a:rPr lang="en-US" b="1" baseline="0" dirty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err="1"/>
                        <a:t>Berdeen</a:t>
                      </a:r>
                      <a:r>
                        <a:rPr lang="en-US" b="1" baseline="0" dirty="0"/>
                        <a:t> AI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err="1"/>
                        <a:t>Wiseone</a:t>
                      </a:r>
                      <a:r>
                        <a:rPr lang="en-US" b="1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err="1"/>
                        <a:t>ChatGPT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err="1"/>
                        <a:t>Kaizan</a:t>
                      </a:r>
                      <a:r>
                        <a:rPr lang="en-US" b="1" baseline="0" dirty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err="1"/>
                        <a:t>Autodraw</a:t>
                      </a:r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4334389"/>
                  </a:ext>
                </a:extLst>
              </a:tr>
              <a:tr h="506645">
                <a:tc>
                  <a:txBody>
                    <a:bodyPr/>
                    <a:lstStyle/>
                    <a:p>
                      <a:r>
                        <a:rPr lang="en-US" b="1" dirty="0"/>
                        <a:t>6. </a:t>
                      </a:r>
                      <a:r>
                        <a:rPr lang="en-US" b="1" dirty="0" err="1"/>
                        <a:t>Boomy</a:t>
                      </a:r>
                      <a:r>
                        <a:rPr lang="en-US" b="1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err="1"/>
                        <a:t>Eesel</a:t>
                      </a:r>
                      <a:r>
                        <a:rPr lang="en-US" b="1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Final Scout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err="1"/>
                        <a:t>Scholarcy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err="1"/>
                        <a:t>GPTBuddy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Microsoft designer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3780429"/>
                  </a:ext>
                </a:extLst>
              </a:tr>
              <a:tr h="506645">
                <a:tc>
                  <a:txBody>
                    <a:bodyPr/>
                    <a:lstStyle/>
                    <a:p>
                      <a:r>
                        <a:rPr lang="en-US" b="1" dirty="0"/>
                        <a:t>7. </a:t>
                      </a:r>
                      <a:r>
                        <a:rPr lang="en-US" b="1" dirty="0" err="1"/>
                        <a:t>Suno</a:t>
                      </a:r>
                      <a:r>
                        <a:rPr lang="en-US" b="1" dirty="0"/>
                        <a:t> 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162654"/>
                  </a:ext>
                </a:extLst>
              </a:tr>
            </a:tbl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13CBC34-4C9E-70C1-18E7-44E3F3F3A8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@mokhudu creations</a:t>
            </a:r>
          </a:p>
        </p:txBody>
      </p:sp>
    </p:spTree>
    <p:extLst>
      <p:ext uri="{BB962C8B-B14F-4D97-AF65-F5344CB8AC3E}">
        <p14:creationId xmlns:p14="http://schemas.microsoft.com/office/powerpoint/2010/main" val="2104276362"/>
      </p:ext>
    </p:extLst>
  </p:cSld>
  <p:clrMapOvr>
    <a:masterClrMapping/>
  </p:clrMapOvr>
  <p:transition spd="slow">
    <p:cover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46592" b="8468"/>
          <a:stretch/>
        </p:blipFill>
        <p:spPr>
          <a:xfrm>
            <a:off x="5956184" y="208184"/>
            <a:ext cx="6017891" cy="614500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8193" y="805343"/>
            <a:ext cx="8598716" cy="782274"/>
          </a:xfrm>
        </p:spPr>
        <p:txBody>
          <a:bodyPr>
            <a:normAutofit/>
          </a:bodyPr>
          <a:lstStyle/>
          <a:p>
            <a:pPr algn="l"/>
            <a:r>
              <a:rPr lang="en-US" b="1" u="sng" dirty="0">
                <a:solidFill>
                  <a:srgbClr val="FFFF00"/>
                </a:solidFill>
              </a:rPr>
              <a:t>Classification of AI TOOLS 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44269657"/>
              </p:ext>
            </p:extLst>
          </p:nvPr>
        </p:nvGraphicFramePr>
        <p:xfrm>
          <a:off x="340064" y="1652630"/>
          <a:ext cx="11534860" cy="45384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54634">
                  <a:extLst>
                    <a:ext uri="{9D8B030D-6E8A-4147-A177-3AD203B41FA5}">
                      <a16:colId xmlns:a16="http://schemas.microsoft.com/office/drawing/2014/main" val="1711266961"/>
                    </a:ext>
                  </a:extLst>
                </a:gridCol>
                <a:gridCol w="1853967">
                  <a:extLst>
                    <a:ext uri="{9D8B030D-6E8A-4147-A177-3AD203B41FA5}">
                      <a16:colId xmlns:a16="http://schemas.microsoft.com/office/drawing/2014/main" val="489393647"/>
                    </a:ext>
                  </a:extLst>
                </a:gridCol>
                <a:gridCol w="1577130">
                  <a:extLst>
                    <a:ext uri="{9D8B030D-6E8A-4147-A177-3AD203B41FA5}">
                      <a16:colId xmlns:a16="http://schemas.microsoft.com/office/drawing/2014/main" val="2421561285"/>
                    </a:ext>
                  </a:extLst>
                </a:gridCol>
                <a:gridCol w="1786855">
                  <a:extLst>
                    <a:ext uri="{9D8B030D-6E8A-4147-A177-3AD203B41FA5}">
                      <a16:colId xmlns:a16="http://schemas.microsoft.com/office/drawing/2014/main" val="2442707671"/>
                    </a:ext>
                  </a:extLst>
                </a:gridCol>
                <a:gridCol w="1879134">
                  <a:extLst>
                    <a:ext uri="{9D8B030D-6E8A-4147-A177-3AD203B41FA5}">
                      <a16:colId xmlns:a16="http://schemas.microsoft.com/office/drawing/2014/main" val="504391137"/>
                    </a:ext>
                  </a:extLst>
                </a:gridCol>
                <a:gridCol w="2483140">
                  <a:extLst>
                    <a:ext uri="{9D8B030D-6E8A-4147-A177-3AD203B41FA5}">
                      <a16:colId xmlns:a16="http://schemas.microsoft.com/office/drawing/2014/main" val="1634103950"/>
                    </a:ext>
                  </a:extLst>
                </a:gridCol>
              </a:tblGrid>
              <a:tr h="907689">
                <a:tc>
                  <a:txBody>
                    <a:bodyPr/>
                    <a:lstStyle/>
                    <a:p>
                      <a:r>
                        <a:rPr lang="en-US" sz="1800" baseline="0" dirty="0"/>
                        <a:t>Sales </a:t>
                      </a:r>
                      <a:r>
                        <a:rPr lang="en-US" sz="1800" dirty="0"/>
                        <a:t>Tools</a:t>
                      </a:r>
                      <a:endParaRPr lang="en-US" sz="18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Coding Tools </a:t>
                      </a:r>
                      <a:endParaRPr lang="en-US" sz="18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Platform</a:t>
                      </a:r>
                      <a:r>
                        <a:rPr lang="en-US" sz="1800" baseline="0" dirty="0"/>
                        <a:t> X (Twitter)</a:t>
                      </a:r>
                      <a:endParaRPr lang="en-US" sz="18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You</a:t>
                      </a:r>
                      <a:r>
                        <a:rPr lang="en-US" sz="1800" baseline="0" dirty="0"/>
                        <a:t>-Tube </a:t>
                      </a:r>
                      <a:r>
                        <a:rPr lang="en-US" sz="1800" dirty="0"/>
                        <a:t>Tools</a:t>
                      </a:r>
                      <a:endParaRPr lang="en-US" sz="18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aseline="0" dirty="0"/>
                        <a:t>Writing Tools</a:t>
                      </a:r>
                      <a:endParaRPr lang="en-US" sz="18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Content</a:t>
                      </a:r>
                      <a:r>
                        <a:rPr lang="en-US" sz="1800" baseline="0" dirty="0"/>
                        <a:t> Creation </a:t>
                      </a:r>
                      <a:r>
                        <a:rPr lang="en-US" sz="1800" dirty="0"/>
                        <a:t> Tools</a:t>
                      </a:r>
                      <a:endParaRPr lang="en-US" sz="18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95771864"/>
                  </a:ext>
                </a:extLst>
              </a:tr>
              <a:tr h="518679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US" sz="1800" b="1" dirty="0"/>
                        <a:t>1.</a:t>
                      </a:r>
                      <a:r>
                        <a:rPr lang="en-US" sz="1800" b="1" baseline="0" dirty="0"/>
                        <a:t> Lavender </a:t>
                      </a:r>
                      <a:endParaRPr lang="en-US" sz="1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/>
                        <a:t>10WEB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 err="1"/>
                        <a:t>Postwise</a:t>
                      </a:r>
                      <a:r>
                        <a:rPr lang="en-US" sz="1800" b="1" baseline="0" dirty="0"/>
                        <a:t> </a:t>
                      </a:r>
                      <a:endParaRPr lang="en-US" sz="18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 err="1"/>
                        <a:t>Eightify</a:t>
                      </a:r>
                      <a:r>
                        <a:rPr lang="en-US" sz="1800" b="1" baseline="0" dirty="0"/>
                        <a:t> </a:t>
                      </a:r>
                      <a:endParaRPr lang="en-US" sz="18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/>
                        <a:t>AISEO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 err="1"/>
                        <a:t>Writesonic</a:t>
                      </a:r>
                      <a:r>
                        <a:rPr lang="en-US" sz="1800" b="1" dirty="0"/>
                        <a:t> 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7077639"/>
                  </a:ext>
                </a:extLst>
              </a:tr>
              <a:tr h="518679">
                <a:tc>
                  <a:txBody>
                    <a:bodyPr/>
                    <a:lstStyle/>
                    <a:p>
                      <a:r>
                        <a:rPr lang="en-US" sz="1800" b="1" dirty="0"/>
                        <a:t>2.</a:t>
                      </a:r>
                      <a:r>
                        <a:rPr lang="en-US" sz="1800" b="1" baseline="0" dirty="0"/>
                        <a:t> Warmer </a:t>
                      </a:r>
                      <a:endParaRPr lang="en-US" sz="1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/>
                        <a:t>Durable</a:t>
                      </a:r>
                      <a:r>
                        <a:rPr lang="en-US" sz="1800" b="1" baseline="0" dirty="0"/>
                        <a:t> Ai</a:t>
                      </a:r>
                      <a:endParaRPr lang="en-US" sz="18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 err="1"/>
                        <a:t>TweetHunter</a:t>
                      </a:r>
                      <a:r>
                        <a:rPr lang="en-US" sz="1800" b="1" dirty="0"/>
                        <a:t> 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/>
                        <a:t>Steve AI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 err="1"/>
                        <a:t>Quillbot</a:t>
                      </a:r>
                      <a:r>
                        <a:rPr lang="en-US" sz="1800" b="1" dirty="0"/>
                        <a:t> 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/>
                        <a:t>Tome AI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9909024"/>
                  </a:ext>
                </a:extLst>
              </a:tr>
              <a:tr h="518679">
                <a:tc>
                  <a:txBody>
                    <a:bodyPr/>
                    <a:lstStyle/>
                    <a:p>
                      <a:r>
                        <a:rPr lang="en-US" sz="1800" b="1" dirty="0"/>
                        <a:t>3. </a:t>
                      </a:r>
                      <a:r>
                        <a:rPr lang="en-US" sz="1800" b="1" dirty="0" err="1"/>
                        <a:t>Octone</a:t>
                      </a:r>
                      <a:r>
                        <a:rPr lang="en-US" sz="1800" b="1" dirty="0"/>
                        <a:t>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 err="1"/>
                        <a:t>Deepcode</a:t>
                      </a:r>
                      <a:r>
                        <a:rPr lang="en-US" sz="1800" b="1" dirty="0"/>
                        <a:t> 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 err="1"/>
                        <a:t>Tribescaler</a:t>
                      </a:r>
                      <a:endParaRPr lang="en-US" sz="18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 err="1"/>
                        <a:t>Glasp</a:t>
                      </a:r>
                      <a:r>
                        <a:rPr lang="en-US" sz="1800" b="1" dirty="0"/>
                        <a:t> 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/>
                        <a:t>Simplified 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/>
                        <a:t>Beautiful AI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30332573"/>
                  </a:ext>
                </a:extLst>
              </a:tr>
              <a:tr h="518679">
                <a:tc>
                  <a:txBody>
                    <a:bodyPr/>
                    <a:lstStyle/>
                    <a:p>
                      <a:r>
                        <a:rPr lang="en-US" sz="1800" b="1" dirty="0"/>
                        <a:t>4. Twain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 err="1"/>
                        <a:t>Akkio</a:t>
                      </a:r>
                      <a:endParaRPr lang="en-US" sz="18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 err="1"/>
                        <a:t>Tweetlify</a:t>
                      </a:r>
                      <a:endParaRPr lang="en-US" sz="18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 err="1"/>
                        <a:t>ClipMaker</a:t>
                      </a:r>
                      <a:endParaRPr lang="en-US" sz="18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 err="1"/>
                        <a:t>Writesonic</a:t>
                      </a:r>
                      <a:r>
                        <a:rPr lang="en-US" sz="1800" b="1" dirty="0"/>
                        <a:t> 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 err="1"/>
                        <a:t>ChatGPT</a:t>
                      </a:r>
                      <a:endParaRPr lang="en-US" sz="18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64721877"/>
                  </a:ext>
                </a:extLst>
              </a:tr>
              <a:tr h="518679">
                <a:tc>
                  <a:txBody>
                    <a:bodyPr/>
                    <a:lstStyle/>
                    <a:p>
                      <a:r>
                        <a:rPr lang="en-US" sz="1800" b="1" dirty="0"/>
                        <a:t>5.</a:t>
                      </a:r>
                      <a:r>
                        <a:rPr lang="en-US" sz="1800" b="1" baseline="0" dirty="0"/>
                        <a:t> </a:t>
                      </a:r>
                      <a:r>
                        <a:rPr lang="en-US" sz="1800" b="1" baseline="0" dirty="0" err="1"/>
                        <a:t>Regie</a:t>
                      </a:r>
                      <a:r>
                        <a:rPr lang="en-US" sz="1800" b="1" baseline="0" dirty="0"/>
                        <a:t> </a:t>
                      </a:r>
                      <a:endParaRPr lang="en-US" sz="1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 err="1"/>
                        <a:t>Replit</a:t>
                      </a:r>
                      <a:r>
                        <a:rPr lang="en-US" sz="1800" b="1" dirty="0"/>
                        <a:t> 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 err="1"/>
                        <a:t>Tweetmonk</a:t>
                      </a:r>
                      <a:r>
                        <a:rPr lang="en-US" sz="1800" b="1" dirty="0"/>
                        <a:t> 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 err="1"/>
                        <a:t>TubeBuddy</a:t>
                      </a:r>
                      <a:endParaRPr lang="en-US" sz="18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/>
                        <a:t>Bertha</a:t>
                      </a:r>
                      <a:r>
                        <a:rPr lang="en-US" sz="1800" b="1" baseline="0" dirty="0"/>
                        <a:t> AI</a:t>
                      </a:r>
                      <a:endParaRPr lang="en-US" sz="18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/>
                        <a:t>Chat</a:t>
                      </a:r>
                      <a:r>
                        <a:rPr lang="en-US" sz="1800" b="1" baseline="0" dirty="0"/>
                        <a:t> ABC</a:t>
                      </a:r>
                      <a:endParaRPr lang="en-US" sz="18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14334389"/>
                  </a:ext>
                </a:extLst>
              </a:tr>
              <a:tr h="518679">
                <a:tc>
                  <a:txBody>
                    <a:bodyPr/>
                    <a:lstStyle/>
                    <a:p>
                      <a:r>
                        <a:rPr lang="en-US" sz="1800" b="1" dirty="0"/>
                        <a:t>6. Simplified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 err="1"/>
                        <a:t>GitHUb</a:t>
                      </a:r>
                      <a:r>
                        <a:rPr lang="en-US" sz="1800" b="1" dirty="0"/>
                        <a:t> </a:t>
                      </a:r>
                      <a:r>
                        <a:rPr lang="en-US" sz="1800" b="1" dirty="0" err="1"/>
                        <a:t>Copilat</a:t>
                      </a:r>
                      <a:endParaRPr lang="en-US" sz="18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 err="1"/>
                        <a:t>Hypefury</a:t>
                      </a:r>
                      <a:r>
                        <a:rPr lang="en-US" sz="1800" b="1" dirty="0"/>
                        <a:t> 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 err="1"/>
                        <a:t>Thumbly</a:t>
                      </a:r>
                      <a:r>
                        <a:rPr lang="en-US" sz="1800" b="1" dirty="0"/>
                        <a:t> 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/>
                        <a:t>Jasper AI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/>
                        <a:t>Steve</a:t>
                      </a:r>
                      <a:r>
                        <a:rPr lang="en-US" sz="1800" b="1" baseline="0" dirty="0"/>
                        <a:t> AI</a:t>
                      </a:r>
                      <a:endParaRPr lang="en-US" sz="18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03780429"/>
                  </a:ext>
                </a:extLst>
              </a:tr>
              <a:tr h="518679">
                <a:tc>
                  <a:txBody>
                    <a:bodyPr/>
                    <a:lstStyle/>
                    <a:p>
                      <a:endParaRPr lang="en-US" sz="1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162654"/>
                  </a:ext>
                </a:extLst>
              </a:tr>
            </a:tbl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0700864-6893-A76D-2B2D-1CBCB4BF8E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@mokhudu creations</a:t>
            </a:r>
          </a:p>
        </p:txBody>
      </p:sp>
    </p:spTree>
    <p:extLst>
      <p:ext uri="{BB962C8B-B14F-4D97-AF65-F5344CB8AC3E}">
        <p14:creationId xmlns:p14="http://schemas.microsoft.com/office/powerpoint/2010/main" val="1684470325"/>
      </p:ext>
    </p:extLst>
  </p:cSld>
  <p:clrMapOvr>
    <a:masterClrMapping/>
  </p:clrMapOvr>
  <p:transition spd="slow">
    <p:cover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dobe Illustrator - Wikipedia"/>
          <p:cNvPicPr>
            <a:picLocks noChangeAspect="1"/>
          </p:cNvPicPr>
          <p:nvPr/>
        </p:nvPicPr>
        <p:blipFill rotWithShape="1">
          <a:blip r:embed="rId2" cstate="print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49" b="22358"/>
          <a:stretch/>
        </p:blipFill>
        <p:spPr>
          <a:xfrm>
            <a:off x="20" y="10"/>
            <a:ext cx="12191980" cy="6857990"/>
          </a:xfrm>
          <a:prstGeom prst="rect">
            <a:avLst/>
          </a:prstGeom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u="sng"/>
              <a:t>Special thanks</a:t>
            </a:r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47204F06-53B1-AD45-BA3E-8A2CAEDABDF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14606392"/>
              </p:ext>
            </p:extLst>
          </p:nvPr>
        </p:nvGraphicFramePr>
        <p:xfrm>
          <a:off x="914400" y="2366963"/>
          <a:ext cx="10363200" cy="34242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9FA14-11D1-ECFF-5491-1F6BA33722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@mokhudu creations</a:t>
            </a:r>
          </a:p>
        </p:txBody>
      </p:sp>
    </p:spTree>
    <p:extLst>
      <p:ext uri="{BB962C8B-B14F-4D97-AF65-F5344CB8AC3E}">
        <p14:creationId xmlns:p14="http://schemas.microsoft.com/office/powerpoint/2010/main" val="2355582242"/>
      </p:ext>
    </p:extLst>
  </p:cSld>
  <p:clrMapOvr>
    <a:masterClrMapping/>
  </p:clrMapOvr>
  <p:transition spd="slow">
    <p:cover dir="d"/>
  </p:transition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Droplet</Template>
  <TotalTime>749</TotalTime>
  <Words>1844</Words>
  <Application>Microsoft Office PowerPoint</Application>
  <PresentationFormat>Widescreen</PresentationFormat>
  <Paragraphs>380</Paragraphs>
  <Slides>24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Droplet</vt:lpstr>
      <vt:lpstr>THE NEW ERA OF  PRODUCTIVITY </vt:lpstr>
      <vt:lpstr>AI ------ in less than 5 years </vt:lpstr>
      <vt:lpstr>History of Ai</vt:lpstr>
      <vt:lpstr>AI - Acronym and definition</vt:lpstr>
      <vt:lpstr>AI Principle</vt:lpstr>
      <vt:lpstr>AI programming cognitive skills </vt:lpstr>
      <vt:lpstr> advantages of AI. </vt:lpstr>
      <vt:lpstr>Disadvantages of AI </vt:lpstr>
      <vt:lpstr>types of artificial intelligence? </vt:lpstr>
      <vt:lpstr> AI examples of technology  </vt:lpstr>
      <vt:lpstr> AI examples of technology  </vt:lpstr>
      <vt:lpstr>Application of AI</vt:lpstr>
      <vt:lpstr>Application of AI</vt:lpstr>
      <vt:lpstr>Ethical use of Ai</vt:lpstr>
      <vt:lpstr>Student’s Best AI TOOLS - EDUCATION</vt:lpstr>
      <vt:lpstr>Student’s Best AI TOOLS - EDUCATION</vt:lpstr>
      <vt:lpstr>facilitator’s Best AI TOOLS - EDUCATION</vt:lpstr>
      <vt:lpstr>facilitator’s Best AI TOOLS - EDUCATION</vt:lpstr>
      <vt:lpstr>facilitator’s Best AI TOOLS - EDUCATION</vt:lpstr>
      <vt:lpstr>Best AI TOOLS - EDUCATION</vt:lpstr>
      <vt:lpstr>Best AI ALTERNATIVE TOOLS - EDUCATION</vt:lpstr>
      <vt:lpstr>Classification of AI TOOLS </vt:lpstr>
      <vt:lpstr>Classification of AI TOOLS </vt:lpstr>
      <vt:lpstr>Special thanks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NEW ERA AI</dc:title>
  <dc:creator>MOTARI</dc:creator>
  <cp:lastModifiedBy>mokhudu machaba</cp:lastModifiedBy>
  <cp:revision>118</cp:revision>
  <dcterms:created xsi:type="dcterms:W3CDTF">2023-12-19T18:01:18Z</dcterms:created>
  <dcterms:modified xsi:type="dcterms:W3CDTF">2025-12-22T15:29:43Z</dcterms:modified>
</cp:coreProperties>
</file>